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81" r:id="rId20"/>
    <p:sldId id="282" r:id="rId21"/>
    <p:sldId id="283" r:id="rId22"/>
    <p:sldId id="284" r:id="rId23"/>
    <p:sldId id="273" r:id="rId24"/>
    <p:sldId id="274" r:id="rId25"/>
    <p:sldId id="275" r:id="rId26"/>
    <p:sldId id="285" r:id="rId27"/>
    <p:sldId id="286" r:id="rId28"/>
    <p:sldId id="287" r:id="rId29"/>
    <p:sldId id="288" r:id="rId30"/>
    <p:sldId id="289" r:id="rId31"/>
    <p:sldId id="276" r:id="rId32"/>
    <p:sldId id="277" r:id="rId33"/>
    <p:sldId id="278" r:id="rId34"/>
    <p:sldId id="279" r:id="rId35"/>
    <p:sldId id="290"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Editar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12/5/2018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DISTRIBUCIONES DE PROBABILIDAD</a:t>
            </a:r>
            <a:endParaRPr lang="es-MX" dirty="0"/>
          </a:p>
        </p:txBody>
      </p:sp>
      <p:sp>
        <p:nvSpPr>
          <p:cNvPr id="3" name="Subtítulo 2"/>
          <p:cNvSpPr>
            <a:spLocks noGrp="1"/>
          </p:cNvSpPr>
          <p:nvPr>
            <p:ph type="subTitle" idx="1"/>
          </p:nvPr>
        </p:nvSpPr>
        <p:spPr/>
        <p:txBody>
          <a:bodyPr/>
          <a:lstStyle/>
          <a:p>
            <a:r>
              <a:rPr lang="es-MX" dirty="0" smtClean="0"/>
              <a:t>UNIDAD II</a:t>
            </a:r>
          </a:p>
          <a:p>
            <a:r>
              <a:rPr lang="es-MX" dirty="0" smtClean="0"/>
              <a:t>TEMA1</a:t>
            </a:r>
            <a:endParaRPr lang="es-MX" dirty="0"/>
          </a:p>
        </p:txBody>
      </p:sp>
    </p:spTree>
    <p:extLst>
      <p:ext uri="{BB962C8B-B14F-4D97-AF65-F5344CB8AC3E}">
        <p14:creationId xmlns:p14="http://schemas.microsoft.com/office/powerpoint/2010/main" val="1045162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DISTRIBUCIONES CONTÍNUAS</a:t>
            </a:r>
            <a:endParaRPr lang="es-MX" dirty="0"/>
          </a:p>
        </p:txBody>
      </p:sp>
      <p:sp>
        <p:nvSpPr>
          <p:cNvPr id="3" name="Marcador de contenido 2"/>
          <p:cNvSpPr>
            <a:spLocks noGrp="1"/>
          </p:cNvSpPr>
          <p:nvPr>
            <p:ph idx="1"/>
          </p:nvPr>
        </p:nvSpPr>
        <p:spPr/>
        <p:txBody>
          <a:bodyPr/>
          <a:lstStyle/>
          <a:p>
            <a:r>
              <a:rPr lang="es-MX" dirty="0" smtClean="0"/>
              <a:t>Algunas distribuciones más usuales son:</a:t>
            </a:r>
          </a:p>
          <a:p>
            <a:r>
              <a:rPr lang="es-MX" dirty="0" smtClean="0"/>
              <a:t>1. DISTRIBUCIÓN UNIFORME</a:t>
            </a:r>
          </a:p>
          <a:p>
            <a:r>
              <a:rPr lang="es-MX" dirty="0" smtClean="0"/>
              <a:t>2. DISTRIBUCIÓN NORMAL</a:t>
            </a:r>
          </a:p>
          <a:p>
            <a:r>
              <a:rPr lang="es-MX" dirty="0" smtClean="0"/>
              <a:t>3. DISTRIBUCIÓN EXPONENCIAL</a:t>
            </a:r>
          </a:p>
          <a:p>
            <a:endParaRPr lang="es-MX" dirty="0"/>
          </a:p>
          <a:p>
            <a:endParaRPr lang="es-MX" dirty="0" smtClean="0"/>
          </a:p>
          <a:p>
            <a:endParaRPr lang="es-MX" dirty="0"/>
          </a:p>
          <a:p>
            <a:r>
              <a:rPr lang="es-MX" dirty="0"/>
              <a:t>(DISTRIBUCIONES DE PROBABILIDAD MÁS USUALES, CURSO 2007-08)</a:t>
            </a:r>
          </a:p>
          <a:p>
            <a:endParaRPr lang="es-MX" dirty="0" smtClean="0"/>
          </a:p>
        </p:txBody>
      </p:sp>
    </p:spTree>
    <p:extLst>
      <p:ext uri="{BB962C8B-B14F-4D97-AF65-F5344CB8AC3E}">
        <p14:creationId xmlns:p14="http://schemas.microsoft.com/office/powerpoint/2010/main" val="1822389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1. DISTRIBUCIÓN DE BERNOULLI</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p:txBody>
          <a:bodyPr>
            <a:normAutofit fontScale="77500" lnSpcReduction="20000"/>
          </a:bodyPr>
          <a:lstStyle/>
          <a:p>
            <a:pPr algn="just"/>
            <a:r>
              <a:rPr lang="es-MX" sz="3300" dirty="0" smtClean="0"/>
              <a:t>Un experimento aleatorio se dice que es de Bernoulli cuando únicamente puede tener dos resultados mutuamente excluyentes; uno de ellos se denomina “éxito” y el otro “fracaso”.</a:t>
            </a:r>
          </a:p>
          <a:p>
            <a:pPr algn="just"/>
            <a:r>
              <a:rPr lang="es-MX" sz="3300" dirty="0" smtClean="0"/>
              <a:t>Ejemplos:</a:t>
            </a:r>
          </a:p>
          <a:p>
            <a:pPr algn="just">
              <a:buFont typeface="Arial" panose="020B0604020202020204" pitchFamily="34" charset="0"/>
              <a:buChar char="•"/>
            </a:pPr>
            <a:r>
              <a:rPr lang="es-MX" sz="3300" dirty="0" smtClean="0"/>
              <a:t>Los resultados “cara” o “cruz” en el lanzamiento de una moneda.</a:t>
            </a:r>
          </a:p>
          <a:p>
            <a:pPr algn="just">
              <a:buFont typeface="Arial" panose="020B0604020202020204" pitchFamily="34" charset="0"/>
              <a:buChar char="•"/>
            </a:pPr>
            <a:r>
              <a:rPr lang="es-MX" sz="3300" dirty="0" smtClean="0"/>
              <a:t>Las piezas “defectuosa” o “no defectuosa” en el control de calidad de un producto.</a:t>
            </a:r>
          </a:p>
          <a:p>
            <a:pPr algn="just">
              <a:buFont typeface="Arial" panose="020B0604020202020204" pitchFamily="34" charset="0"/>
              <a:buChar char="•"/>
            </a:pPr>
            <a:r>
              <a:rPr lang="es-MX" sz="3300" dirty="0" smtClean="0"/>
              <a:t>Resultado “exitoso” o “fallido” de la petición de un servidor.</a:t>
            </a:r>
          </a:p>
          <a:p>
            <a:pPr marL="0" indent="0" algn="just">
              <a:buNone/>
            </a:pPr>
            <a:endParaRPr lang="es-MX" sz="3300" dirty="0" smtClean="0"/>
          </a:p>
          <a:p>
            <a:pPr algn="just"/>
            <a:r>
              <a:rPr lang="es-MX" sz="3300" dirty="0" smtClean="0"/>
              <a:t>(</a:t>
            </a:r>
            <a:r>
              <a:rPr lang="es-MX" sz="3300" dirty="0"/>
              <a:t>DISTRIBUCIONES DE PROBABILIDAD MÁS USUALES, CURSO 2007-08)</a:t>
            </a:r>
          </a:p>
          <a:p>
            <a:pPr algn="just"/>
            <a:endParaRPr lang="es-MX" dirty="0"/>
          </a:p>
        </p:txBody>
      </p:sp>
    </p:spTree>
    <p:extLst>
      <p:ext uri="{BB962C8B-B14F-4D97-AF65-F5344CB8AC3E}">
        <p14:creationId xmlns:p14="http://schemas.microsoft.com/office/powerpoint/2010/main" val="416856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1. DISTRIBUCIÓN DE BERNOULLI</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Autofit/>
              </a:bodyPr>
              <a:lstStyle/>
              <a:p>
                <a:pPr algn="just"/>
                <a:r>
                  <a:rPr lang="es-MX" sz="2400" dirty="0" smtClean="0"/>
                  <a:t>Sea X una variable aleatoria asociada a un </a:t>
                </a:r>
                <a:r>
                  <a:rPr lang="es-MX" sz="2400" dirty="0" err="1" smtClean="0"/>
                  <a:t>expermiento</a:t>
                </a:r>
                <a:r>
                  <a:rPr lang="es-MX" sz="2400" dirty="0" smtClean="0"/>
                  <a:t> de Bernoulli y que toma los valores:</a:t>
                </a:r>
              </a:p>
              <a:p>
                <a:pPr algn="just"/>
                <a14:m>
                  <m:oMath xmlns:m="http://schemas.openxmlformats.org/officeDocument/2006/math">
                    <m:r>
                      <a:rPr lang="es-MX" sz="2400" b="0" i="1" smtClean="0">
                        <a:latin typeface="Cambria Math" panose="02040503050406030204" pitchFamily="18" charset="0"/>
                      </a:rPr>
                      <m:t>𝑋</m:t>
                    </m:r>
                    <m:d>
                      <m:dPr>
                        <m:ctrlPr>
                          <a:rPr lang="es-MX" sz="2400" b="0" i="1" smtClean="0">
                            <a:latin typeface="Cambria Math" panose="02040503050406030204" pitchFamily="18" charset="0"/>
                          </a:rPr>
                        </m:ctrlPr>
                      </m:dPr>
                      <m:e>
                        <m:r>
                          <m:rPr>
                            <m:nor/>
                          </m:rPr>
                          <a:rPr lang="es-MX" sz="2400" b="0" i="0" smtClean="0">
                            <a:latin typeface="Cambria Math" panose="02040503050406030204" pitchFamily="18" charset="0"/>
                          </a:rPr>
                          <m:t>é</m:t>
                        </m:r>
                        <m:r>
                          <m:rPr>
                            <m:nor/>
                          </m:rPr>
                          <a:rPr lang="es-MX" sz="2400" b="0" i="0" smtClean="0">
                            <a:latin typeface="Cambria Math" panose="02040503050406030204" pitchFamily="18" charset="0"/>
                          </a:rPr>
                          <m:t>xito</m:t>
                        </m:r>
                      </m:e>
                    </m:d>
                    <m:r>
                      <a:rPr lang="es-MX" sz="2400" b="0" i="1" smtClean="0">
                        <a:latin typeface="Cambria Math" panose="02040503050406030204" pitchFamily="18" charset="0"/>
                      </a:rPr>
                      <m:t>=1</m:t>
                    </m:r>
                  </m:oMath>
                </a14:m>
                <a:endParaRPr lang="es-MX" sz="2400" b="0" dirty="0" smtClean="0"/>
              </a:p>
              <a:p>
                <a:pPr algn="just"/>
                <a14:m>
                  <m:oMath xmlns:m="http://schemas.openxmlformats.org/officeDocument/2006/math">
                    <m:r>
                      <a:rPr lang="es-MX" sz="2400" b="0" i="1" smtClean="0">
                        <a:latin typeface="Cambria Math" panose="02040503050406030204" pitchFamily="18" charset="0"/>
                      </a:rPr>
                      <m:t>𝑋</m:t>
                    </m:r>
                    <m:d>
                      <m:dPr>
                        <m:ctrlPr>
                          <a:rPr lang="es-MX" sz="2400" b="0" i="1" smtClean="0">
                            <a:latin typeface="Cambria Math" panose="02040503050406030204" pitchFamily="18" charset="0"/>
                          </a:rPr>
                        </m:ctrlPr>
                      </m:dPr>
                      <m:e>
                        <m:r>
                          <a:rPr lang="es-MX" sz="2400" b="0" i="1" smtClean="0">
                            <a:latin typeface="Cambria Math" panose="02040503050406030204" pitchFamily="18" charset="0"/>
                          </a:rPr>
                          <m:t>𝑓𝑟𝑎𝑐𝑎𝑠𝑜</m:t>
                        </m:r>
                      </m:e>
                    </m:d>
                    <m:r>
                      <a:rPr lang="es-MX" sz="2400" b="0" i="1" smtClean="0">
                        <a:latin typeface="Cambria Math" panose="02040503050406030204" pitchFamily="18" charset="0"/>
                      </a:rPr>
                      <m:t>=0</m:t>
                    </m:r>
                  </m:oMath>
                </a14:m>
                <a:endParaRPr lang="es-MX" sz="2400" dirty="0" smtClean="0"/>
              </a:p>
              <a:p>
                <a:pPr algn="just"/>
                <a:r>
                  <a:rPr lang="es-MX" sz="2400" dirty="0" smtClean="0"/>
                  <a:t>Entonces se dice que X sigue una distribución de Bernoulli X=B(1,p). Su función de probabilidad viene dada por:</a:t>
                </a:r>
              </a:p>
              <a:p>
                <a:pPr algn="just"/>
                <a14:m>
                  <m:oMath xmlns:m="http://schemas.openxmlformats.org/officeDocument/2006/math">
                    <m:func>
                      <m:funcPr>
                        <m:ctrlPr>
                          <a:rPr lang="es-MX" sz="2400" b="0" i="1" smtClean="0">
                            <a:latin typeface="Cambria Math" panose="02040503050406030204" pitchFamily="18" charset="0"/>
                          </a:rPr>
                        </m:ctrlPr>
                      </m:funcPr>
                      <m:fName>
                        <m:r>
                          <m:rPr>
                            <m:sty m:val="p"/>
                          </m:rPr>
                          <a:rPr lang="es-MX" sz="2400" b="0" i="0" smtClean="0">
                            <a:latin typeface="Cambria Math" panose="02040503050406030204" pitchFamily="18" charset="0"/>
                          </a:rPr>
                          <m:t>Pr</m:t>
                        </m:r>
                      </m:fName>
                      <m:e>
                        <m:d>
                          <m:dPr>
                            <m:ctrlPr>
                              <a:rPr lang="es-MX" sz="2400" b="0" i="1" smtClean="0">
                                <a:latin typeface="Cambria Math" panose="02040503050406030204" pitchFamily="18" charset="0"/>
                              </a:rPr>
                            </m:ctrlPr>
                          </m:dPr>
                          <m:e>
                            <m:r>
                              <a:rPr lang="es-MX" sz="2400" b="0" i="1" smtClean="0">
                                <a:latin typeface="Cambria Math" panose="02040503050406030204" pitchFamily="18" charset="0"/>
                              </a:rPr>
                              <m:t>𝑋</m:t>
                            </m:r>
                            <m:r>
                              <a:rPr lang="es-MX" sz="2400" b="0" i="1" smtClean="0">
                                <a:latin typeface="Cambria Math" panose="02040503050406030204" pitchFamily="18" charset="0"/>
                              </a:rPr>
                              <m:t>=1</m:t>
                            </m:r>
                          </m:e>
                        </m:d>
                      </m:e>
                    </m:func>
                    <m:r>
                      <a:rPr lang="es-MX" sz="2400" b="0" i="1" smtClean="0">
                        <a:latin typeface="Cambria Math" panose="02040503050406030204" pitchFamily="18" charset="0"/>
                      </a:rPr>
                      <m:t>=</m:t>
                    </m:r>
                    <m:r>
                      <a:rPr lang="es-MX" sz="2400" b="0" i="1" smtClean="0">
                        <a:latin typeface="Cambria Math" panose="02040503050406030204" pitchFamily="18" charset="0"/>
                      </a:rPr>
                      <m:t>𝑝</m:t>
                    </m:r>
                  </m:oMath>
                </a14:m>
                <a:endParaRPr lang="es-MX" sz="2400" dirty="0" smtClean="0"/>
              </a:p>
              <a:p>
                <a:pPr algn="just"/>
                <a14:m>
                  <m:oMath xmlns:m="http://schemas.openxmlformats.org/officeDocument/2006/math">
                    <m:func>
                      <m:funcPr>
                        <m:ctrlPr>
                          <a:rPr lang="es-MX" sz="2400" b="0" i="1" smtClean="0">
                            <a:latin typeface="Cambria Math" panose="02040503050406030204" pitchFamily="18" charset="0"/>
                          </a:rPr>
                        </m:ctrlPr>
                      </m:funcPr>
                      <m:fName>
                        <m:r>
                          <m:rPr>
                            <m:sty m:val="p"/>
                          </m:rPr>
                          <a:rPr lang="es-MX" sz="2400" b="0" i="0" smtClean="0">
                            <a:latin typeface="Cambria Math" panose="02040503050406030204" pitchFamily="18" charset="0"/>
                          </a:rPr>
                          <m:t>Pr</m:t>
                        </m:r>
                      </m:fName>
                      <m:e>
                        <m:d>
                          <m:dPr>
                            <m:ctrlPr>
                              <a:rPr lang="es-MX" sz="2400" b="0" i="1" smtClean="0">
                                <a:latin typeface="Cambria Math" panose="02040503050406030204" pitchFamily="18" charset="0"/>
                              </a:rPr>
                            </m:ctrlPr>
                          </m:dPr>
                          <m:e>
                            <m:r>
                              <a:rPr lang="es-MX" sz="2400" b="0" i="1" smtClean="0">
                                <a:latin typeface="Cambria Math" panose="02040503050406030204" pitchFamily="18" charset="0"/>
                              </a:rPr>
                              <m:t>𝑋</m:t>
                            </m:r>
                            <m:r>
                              <a:rPr lang="es-MX" sz="2400" b="0" i="1" smtClean="0">
                                <a:latin typeface="Cambria Math" panose="02040503050406030204" pitchFamily="18" charset="0"/>
                              </a:rPr>
                              <m:t>=0</m:t>
                            </m:r>
                          </m:e>
                        </m:d>
                      </m:e>
                    </m:func>
                    <m:r>
                      <a:rPr lang="es-MX" sz="2400" b="0" i="1" smtClean="0">
                        <a:latin typeface="Cambria Math" panose="02040503050406030204" pitchFamily="18" charset="0"/>
                      </a:rPr>
                      <m:t>=1−</m:t>
                    </m:r>
                    <m:r>
                      <a:rPr lang="es-MX" sz="2400" b="0" i="1" smtClean="0">
                        <a:latin typeface="Cambria Math" panose="02040503050406030204" pitchFamily="18" charset="0"/>
                      </a:rPr>
                      <m:t>𝑝</m:t>
                    </m:r>
                    <m:r>
                      <a:rPr lang="es-MX" sz="2400" b="0" i="1" smtClean="0">
                        <a:latin typeface="Cambria Math" panose="02040503050406030204" pitchFamily="18" charset="0"/>
                      </a:rPr>
                      <m:t>=</m:t>
                    </m:r>
                    <m:r>
                      <a:rPr lang="es-MX" sz="2400" b="0" i="1" smtClean="0">
                        <a:latin typeface="Cambria Math" panose="02040503050406030204" pitchFamily="18" charset="0"/>
                      </a:rPr>
                      <m:t>𝑞</m:t>
                    </m:r>
                  </m:oMath>
                </a14:m>
                <a:endParaRPr lang="es-MX" sz="2400" dirty="0" smtClean="0"/>
              </a:p>
              <a:p>
                <a:pPr marL="0" indent="0" algn="just">
                  <a:buNone/>
                </a:pPr>
                <a:endParaRPr lang="es-MX" sz="2400" dirty="0" smtClean="0"/>
              </a:p>
              <a:p>
                <a:pPr algn="just"/>
                <a:r>
                  <a:rPr lang="es-MX" sz="2400" dirty="0" smtClean="0"/>
                  <a:t>(</a:t>
                </a:r>
                <a:r>
                  <a:rPr lang="es-MX" sz="2400" dirty="0"/>
                  <a:t>DISTRIBUCIONES DE PROBABILIDAD MÁS USUALES, CURSO 2007-08)</a:t>
                </a:r>
              </a:p>
              <a:p>
                <a:pPr algn="just"/>
                <a:endParaRPr lang="es-MX"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442" t="-2121" r="-1379" b="-18485"/>
                </a:stretch>
              </a:blipFill>
            </p:spPr>
            <p:txBody>
              <a:bodyPr/>
              <a:lstStyle/>
              <a:p>
                <a:r>
                  <a:rPr lang="es-MX">
                    <a:noFill/>
                  </a:rPr>
                  <a:t> </a:t>
                </a:r>
              </a:p>
            </p:txBody>
          </p:sp>
        </mc:Fallback>
      </mc:AlternateContent>
    </p:spTree>
    <p:extLst>
      <p:ext uri="{BB962C8B-B14F-4D97-AF65-F5344CB8AC3E}">
        <p14:creationId xmlns:p14="http://schemas.microsoft.com/office/powerpoint/2010/main" val="254724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1. DISTRIBUCIÓN DE BERNOULLI</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MX" sz="2800" dirty="0" smtClean="0"/>
                  <a:t>Propiedades:</a:t>
                </a:r>
              </a:p>
              <a:p>
                <a:r>
                  <a:rPr lang="es-MX" sz="2800" dirty="0" smtClean="0"/>
                  <a:t>1. </a:t>
                </a:r>
                <a14:m>
                  <m:oMath xmlns:m="http://schemas.openxmlformats.org/officeDocument/2006/math">
                    <m:r>
                      <a:rPr lang="es-MX" sz="2800" i="1" smtClean="0">
                        <a:latin typeface="Cambria Math" panose="02040503050406030204" pitchFamily="18" charset="0"/>
                        <a:ea typeface="Cambria Math" panose="02040503050406030204" pitchFamily="18" charset="0"/>
                      </a:rPr>
                      <m:t>𝜇</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𝐸</m:t>
                    </m:r>
                    <m:d>
                      <m:dPr>
                        <m:ctrlPr>
                          <a:rPr lang="es-MX" sz="2800" b="0" i="1" smtClean="0">
                            <a:latin typeface="Cambria Math" panose="02040503050406030204" pitchFamily="18" charset="0"/>
                            <a:ea typeface="Cambria Math" panose="02040503050406030204" pitchFamily="18" charset="0"/>
                          </a:rPr>
                        </m:ctrlPr>
                      </m:dPr>
                      <m:e>
                        <m:r>
                          <a:rPr lang="es-MX" sz="2800" b="0" i="1" smtClean="0">
                            <a:latin typeface="Cambria Math" panose="02040503050406030204" pitchFamily="18" charset="0"/>
                            <a:ea typeface="Cambria Math" panose="02040503050406030204" pitchFamily="18" charset="0"/>
                          </a:rPr>
                          <m:t>𝑋</m:t>
                        </m:r>
                      </m:e>
                    </m:d>
                    <m:r>
                      <a:rPr lang="es-MX" sz="2800" b="0" i="1" smtClean="0">
                        <a:latin typeface="Cambria Math" panose="02040503050406030204" pitchFamily="18" charset="0"/>
                        <a:ea typeface="Cambria Math" panose="02040503050406030204" pitchFamily="18" charset="0"/>
                      </a:rPr>
                      <m:t>=0 </m:t>
                    </m:r>
                    <m:r>
                      <a:rPr lang="es-MX" sz="2800" b="0" i="1" smtClean="0">
                        <a:latin typeface="Cambria Math" panose="02040503050406030204" pitchFamily="18" charset="0"/>
                        <a:ea typeface="Cambria Math" panose="02040503050406030204" pitchFamily="18" charset="0"/>
                      </a:rPr>
                      <m:t>𝑥</m:t>
                    </m:r>
                    <m:r>
                      <a:rPr lang="es-MX" sz="2800" b="0" i="1" smtClean="0">
                        <a:latin typeface="Cambria Math" panose="02040503050406030204" pitchFamily="18" charset="0"/>
                        <a:ea typeface="Cambria Math" panose="02040503050406030204" pitchFamily="18" charset="0"/>
                      </a:rPr>
                      <m:t> </m:t>
                    </m:r>
                    <m:r>
                      <a:rPr lang="es-MX" sz="2800" b="0" i="1" smtClean="0">
                        <a:latin typeface="Cambria Math" panose="02040503050406030204" pitchFamily="18" charset="0"/>
                        <a:ea typeface="Cambria Math" panose="02040503050406030204" pitchFamily="18" charset="0"/>
                      </a:rPr>
                      <m:t>𝑞</m:t>
                    </m:r>
                    <m:r>
                      <a:rPr lang="es-MX" sz="2800" b="0" i="1" smtClean="0">
                        <a:latin typeface="Cambria Math" panose="02040503050406030204" pitchFamily="18" charset="0"/>
                        <a:ea typeface="Cambria Math" panose="02040503050406030204" pitchFamily="18" charset="0"/>
                      </a:rPr>
                      <m:t>+1 </m:t>
                    </m:r>
                    <m:r>
                      <a:rPr lang="es-MX" sz="2800" b="0" i="1" smtClean="0">
                        <a:latin typeface="Cambria Math" panose="02040503050406030204" pitchFamily="18" charset="0"/>
                        <a:ea typeface="Cambria Math" panose="02040503050406030204" pitchFamily="18" charset="0"/>
                      </a:rPr>
                      <m:t>𝑥</m:t>
                    </m:r>
                    <m:r>
                      <a:rPr lang="es-MX" sz="2800" b="0" i="1" smtClean="0">
                        <a:latin typeface="Cambria Math" panose="02040503050406030204" pitchFamily="18" charset="0"/>
                        <a:ea typeface="Cambria Math" panose="02040503050406030204" pitchFamily="18" charset="0"/>
                      </a:rPr>
                      <m:t> </m:t>
                    </m:r>
                    <m:r>
                      <a:rPr lang="es-MX" sz="2800" b="0" i="1" smtClean="0">
                        <a:latin typeface="Cambria Math" panose="02040503050406030204" pitchFamily="18" charset="0"/>
                        <a:ea typeface="Cambria Math" panose="02040503050406030204" pitchFamily="18" charset="0"/>
                      </a:rPr>
                      <m:t>𝑝</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𝑝</m:t>
                    </m:r>
                  </m:oMath>
                </a14:m>
                <a:endParaRPr lang="es-MX" sz="2800" dirty="0" smtClean="0"/>
              </a:p>
              <a:p>
                <a:pPr marL="0" indent="0">
                  <a:buNone/>
                </a:pPr>
                <a:r>
                  <a:rPr lang="es-MX" sz="2800" dirty="0" smtClean="0"/>
                  <a:t> 2. </a:t>
                </a:r>
                <a14:m>
                  <m:oMath xmlns:m="http://schemas.openxmlformats.org/officeDocument/2006/math">
                    <m:sSup>
                      <m:sSupPr>
                        <m:ctrlPr>
                          <a:rPr lang="es-MX" sz="2800" i="1" smtClean="0">
                            <a:latin typeface="Cambria Math" panose="02040503050406030204" pitchFamily="18" charset="0"/>
                          </a:rPr>
                        </m:ctrlPr>
                      </m:sSupPr>
                      <m:e>
                        <m:r>
                          <a:rPr lang="es-MX" sz="2800" i="1" smtClean="0">
                            <a:latin typeface="Cambria Math" panose="02040503050406030204" pitchFamily="18" charset="0"/>
                            <a:ea typeface="Cambria Math" panose="02040503050406030204" pitchFamily="18" charset="0"/>
                          </a:rPr>
                          <m:t>𝜎</m:t>
                        </m:r>
                      </m:e>
                      <m:sup>
                        <m:r>
                          <a:rPr lang="es-MX" sz="2800" b="0" i="1" smtClean="0">
                            <a:latin typeface="Cambria Math" panose="02040503050406030204" pitchFamily="18" charset="0"/>
                          </a:rPr>
                          <m:t>2</m:t>
                        </m:r>
                      </m:sup>
                    </m:sSup>
                    <m:r>
                      <a:rPr lang="es-MX" sz="2800" b="0" i="1" smtClean="0">
                        <a:latin typeface="Cambria Math" panose="02040503050406030204" pitchFamily="18" charset="0"/>
                      </a:rPr>
                      <m:t>=</m:t>
                    </m:r>
                    <m:r>
                      <a:rPr lang="es-MX" sz="2800" b="0" i="1" smtClean="0">
                        <a:latin typeface="Cambria Math" panose="02040503050406030204" pitchFamily="18" charset="0"/>
                      </a:rPr>
                      <m:t>𝑉𝑎𝑟</m:t>
                    </m:r>
                    <m:d>
                      <m:dPr>
                        <m:ctrlPr>
                          <a:rPr lang="es-MX" sz="2800" b="0" i="1" smtClean="0">
                            <a:latin typeface="Cambria Math" panose="02040503050406030204" pitchFamily="18" charset="0"/>
                          </a:rPr>
                        </m:ctrlPr>
                      </m:dPr>
                      <m:e>
                        <m:r>
                          <a:rPr lang="es-MX" sz="2800" b="0" i="1" smtClean="0">
                            <a:latin typeface="Cambria Math" panose="02040503050406030204" pitchFamily="18" charset="0"/>
                          </a:rPr>
                          <m:t>𝑋</m:t>
                        </m:r>
                      </m:e>
                    </m:d>
                    <m:r>
                      <a:rPr lang="es-MX" sz="2800" b="0" i="1" smtClean="0">
                        <a:latin typeface="Cambria Math" panose="02040503050406030204" pitchFamily="18" charset="0"/>
                      </a:rPr>
                      <m:t>=</m:t>
                    </m:r>
                    <m:r>
                      <a:rPr lang="es-MX" sz="2800" b="0" i="1" smtClean="0">
                        <a:latin typeface="Cambria Math" panose="02040503050406030204" pitchFamily="18" charset="0"/>
                      </a:rPr>
                      <m:t>𝐸</m:t>
                    </m:r>
                    <m:d>
                      <m:dPr>
                        <m:ctrlPr>
                          <a:rPr lang="es-MX" sz="2800" b="0" i="1" smtClean="0">
                            <a:latin typeface="Cambria Math" panose="02040503050406030204" pitchFamily="18" charset="0"/>
                          </a:rPr>
                        </m:ctrlPr>
                      </m:dPr>
                      <m:e>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𝑋</m:t>
                            </m:r>
                          </m:e>
                          <m:sup>
                            <m:r>
                              <a:rPr lang="es-MX" sz="2800" b="0" i="1" smtClean="0">
                                <a:latin typeface="Cambria Math" panose="02040503050406030204" pitchFamily="18" charset="0"/>
                              </a:rPr>
                              <m:t>2</m:t>
                            </m:r>
                          </m:sup>
                        </m:sSup>
                      </m:e>
                    </m:d>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𝐸</m:t>
                        </m:r>
                      </m:e>
                      <m:sup>
                        <m:r>
                          <a:rPr lang="es-MX" sz="2800" b="0" i="1" smtClean="0">
                            <a:latin typeface="Cambria Math" panose="02040503050406030204" pitchFamily="18" charset="0"/>
                          </a:rPr>
                          <m:t>2</m:t>
                        </m:r>
                      </m:sup>
                    </m:sSup>
                    <m:d>
                      <m:dPr>
                        <m:ctrlPr>
                          <a:rPr lang="es-MX" sz="2800" b="0" i="1" smtClean="0">
                            <a:latin typeface="Cambria Math" panose="02040503050406030204" pitchFamily="18" charset="0"/>
                          </a:rPr>
                        </m:ctrlPr>
                      </m:dPr>
                      <m:e>
                        <m:r>
                          <a:rPr lang="es-MX" sz="2800" b="0" i="1" smtClean="0">
                            <a:latin typeface="Cambria Math" panose="02040503050406030204" pitchFamily="18" charset="0"/>
                          </a:rPr>
                          <m:t>𝑋</m:t>
                        </m:r>
                      </m:e>
                    </m:d>
                    <m:r>
                      <a:rPr lang="es-MX" sz="2800" b="0" i="1" smtClean="0">
                        <a:latin typeface="Cambria Math" panose="02040503050406030204" pitchFamily="18" charset="0"/>
                      </a:rPr>
                      <m:t>=</m:t>
                    </m:r>
                    <m:r>
                      <a:rPr lang="es-MX" sz="2800" b="0" i="1" smtClean="0">
                        <a:latin typeface="Cambria Math" panose="02040503050406030204" pitchFamily="18" charset="0"/>
                      </a:rPr>
                      <m:t>𝑝</m:t>
                    </m:r>
                    <m:r>
                      <a:rPr lang="es-MX" sz="2800" b="0" i="1" smtClean="0">
                        <a:latin typeface="Cambria Math" panose="02040503050406030204" pitchFamily="18" charset="0"/>
                      </a:rPr>
                      <m:t> − </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𝑝</m:t>
                        </m:r>
                      </m:e>
                      <m:sup>
                        <m:r>
                          <a:rPr lang="es-MX" sz="2800" b="0" i="1" smtClean="0">
                            <a:latin typeface="Cambria Math" panose="02040503050406030204" pitchFamily="18" charset="0"/>
                          </a:rPr>
                          <m:t>2</m:t>
                        </m:r>
                      </m:sup>
                    </m:sSup>
                    <m:r>
                      <a:rPr lang="es-MX" sz="2800" b="0" i="1" smtClean="0">
                        <a:latin typeface="Cambria Math" panose="02040503050406030204" pitchFamily="18" charset="0"/>
                      </a:rPr>
                      <m:t>=</m:t>
                    </m:r>
                    <m:r>
                      <a:rPr lang="es-MX" sz="2800" b="0" i="1" smtClean="0">
                        <a:latin typeface="Cambria Math" panose="02040503050406030204" pitchFamily="18" charset="0"/>
                      </a:rPr>
                      <m:t>𝑝𝑞</m:t>
                    </m:r>
                  </m:oMath>
                </a14:m>
                <a:endParaRPr lang="es-MX" sz="2800" dirty="0" smtClean="0"/>
              </a:p>
              <a:p>
                <a:r>
                  <a:rPr lang="es-MX" sz="2800" dirty="0" smtClean="0"/>
                  <a:t>(</a:t>
                </a:r>
                <a:r>
                  <a:rPr lang="es-MX" sz="2800" dirty="0"/>
                  <a:t>DISTRIBUCIONES DE PROBABILIDAD MÁS USUALES, CURSO 2007-08)</a:t>
                </a:r>
              </a:p>
              <a:p>
                <a:endParaRPr lang="es-MX"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815" t="-2576"/>
                </a:stretch>
              </a:blipFill>
            </p:spPr>
            <p:txBody>
              <a:bodyPr/>
              <a:lstStyle/>
              <a:p>
                <a:r>
                  <a:rPr lang="es-MX">
                    <a:noFill/>
                  </a:rPr>
                  <a:t> </a:t>
                </a:r>
              </a:p>
            </p:txBody>
          </p:sp>
        </mc:Fallback>
      </mc:AlternateContent>
    </p:spTree>
    <p:extLst>
      <p:ext uri="{BB962C8B-B14F-4D97-AF65-F5344CB8AC3E}">
        <p14:creationId xmlns:p14="http://schemas.microsoft.com/office/powerpoint/2010/main" val="1378755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p:txBody>
          <a:bodyPr>
            <a:normAutofit/>
          </a:bodyPr>
          <a:lstStyle/>
          <a:p>
            <a:pPr algn="just"/>
            <a:r>
              <a:rPr lang="es-MX" sz="2800" dirty="0" smtClean="0"/>
              <a:t>Una </a:t>
            </a:r>
            <a:r>
              <a:rPr lang="es-MX" sz="2800" dirty="0" err="1" smtClean="0"/>
              <a:t>suceción</a:t>
            </a:r>
            <a:r>
              <a:rPr lang="es-MX" sz="2800" dirty="0" smtClean="0"/>
              <a:t> de </a:t>
            </a:r>
            <a:r>
              <a:rPr lang="es-MX" sz="2800" b="1" i="1" dirty="0" smtClean="0">
                <a:effectLst>
                  <a:outerShdw blurRad="38100" dist="38100" dir="2700000" algn="tl">
                    <a:srgbClr val="000000">
                      <a:alpha val="43137"/>
                    </a:srgbClr>
                  </a:outerShdw>
                </a:effectLst>
              </a:rPr>
              <a:t>n</a:t>
            </a:r>
            <a:r>
              <a:rPr lang="es-MX" sz="2800" dirty="0" smtClean="0"/>
              <a:t> pruebas se dice que es de Bernoulli cuando los experimentos individuales verifican las siguientes condiciones:</a:t>
            </a:r>
          </a:p>
          <a:p>
            <a:pPr marL="514350" indent="-514350" algn="just">
              <a:buFont typeface="+mj-lt"/>
              <a:buAutoNum type="arabicPeriod"/>
            </a:pPr>
            <a:r>
              <a:rPr lang="es-MX" sz="2800" dirty="0" smtClean="0"/>
              <a:t>Las </a:t>
            </a:r>
            <a:r>
              <a:rPr lang="es-MX" sz="2800" b="1" i="1" dirty="0" smtClean="0">
                <a:effectLst>
                  <a:outerShdw blurRad="38100" dist="38100" dir="2700000" algn="tl">
                    <a:srgbClr val="000000">
                      <a:alpha val="43137"/>
                    </a:srgbClr>
                  </a:outerShdw>
                </a:effectLst>
              </a:rPr>
              <a:t>n</a:t>
            </a:r>
            <a:r>
              <a:rPr lang="es-MX" sz="2800" dirty="0" smtClean="0"/>
              <a:t> pruebas son independientes</a:t>
            </a:r>
          </a:p>
          <a:p>
            <a:pPr marL="514350" indent="-514350" algn="just">
              <a:buFont typeface="+mj-lt"/>
              <a:buAutoNum type="arabicPeriod"/>
            </a:pPr>
            <a:r>
              <a:rPr lang="es-MX" sz="2800" dirty="0" smtClean="0"/>
              <a:t>Cada prueba es de Bernoulli</a:t>
            </a:r>
          </a:p>
          <a:p>
            <a:pPr marL="514350" indent="-514350" algn="just">
              <a:buFont typeface="+mj-lt"/>
              <a:buAutoNum type="arabicPeriod"/>
            </a:pPr>
            <a:r>
              <a:rPr lang="es-MX" sz="2800" dirty="0" smtClean="0"/>
              <a:t>La probabilidad </a:t>
            </a:r>
            <a:r>
              <a:rPr lang="es-MX" sz="2800" b="1" i="1" dirty="0" smtClean="0">
                <a:effectLst>
                  <a:outerShdw blurRad="38100" dist="38100" dir="2700000" algn="tl">
                    <a:srgbClr val="000000">
                      <a:alpha val="43137"/>
                    </a:srgbClr>
                  </a:outerShdw>
                </a:effectLst>
              </a:rPr>
              <a:t>p</a:t>
            </a:r>
            <a:r>
              <a:rPr lang="es-MX" sz="2800" dirty="0" smtClean="0"/>
              <a:t> de éxito es igual en todas las pruebas.</a:t>
            </a:r>
            <a:endParaRPr lang="es-MX" sz="2800" dirty="0"/>
          </a:p>
          <a:p>
            <a:pPr algn="just"/>
            <a:endParaRPr lang="es-MX" sz="2800" dirty="0"/>
          </a:p>
        </p:txBody>
      </p:sp>
    </p:spTree>
    <p:extLst>
      <p:ext uri="{BB962C8B-B14F-4D97-AF65-F5344CB8AC3E}">
        <p14:creationId xmlns:p14="http://schemas.microsoft.com/office/powerpoint/2010/main" val="1481466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2286000"/>
                <a:ext cx="9720073" cy="1920240"/>
              </a:xfrm>
            </p:spPr>
            <p:txBody>
              <a:bodyPr>
                <a:normAutofit fontScale="92500" lnSpcReduction="10000"/>
              </a:bodyPr>
              <a:lstStyle/>
              <a:p>
                <a:pPr algn="just"/>
                <a:r>
                  <a:rPr lang="es-MX" sz="2800" dirty="0" smtClean="0"/>
                  <a:t>La variable aleatoria definida como “número de éxitos en </a:t>
                </a:r>
                <a:r>
                  <a:rPr lang="es-MX" sz="2800" b="1" i="1" dirty="0" smtClean="0">
                    <a:effectLst>
                      <a:outerShdw blurRad="38100" dist="38100" dir="2700000" algn="tl">
                        <a:srgbClr val="000000">
                          <a:alpha val="43137"/>
                        </a:srgbClr>
                      </a:outerShdw>
                    </a:effectLst>
                  </a:rPr>
                  <a:t>n</a:t>
                </a:r>
                <a:r>
                  <a:rPr lang="es-MX" sz="2800" dirty="0" smtClean="0"/>
                  <a:t> pruebas”, </a:t>
                </a:r>
                <a14:m>
                  <m:oMath xmlns:m="http://schemas.openxmlformats.org/officeDocument/2006/math">
                    <m:r>
                      <a:rPr lang="es-MX" sz="2800" b="0" i="1" smtClean="0">
                        <a:latin typeface="Cambria Math" panose="02040503050406030204" pitchFamily="18" charset="0"/>
                      </a:rPr>
                      <m:t>𝑋</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𝐵</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𝑛</m:t>
                    </m:r>
                    <m:r>
                      <a:rPr lang="es-MX" sz="2800" b="0" i="1" smtClean="0">
                        <a:latin typeface="Cambria Math" panose="02040503050406030204" pitchFamily="18" charset="0"/>
                        <a:ea typeface="Cambria Math" panose="02040503050406030204" pitchFamily="18" charset="0"/>
                      </a:rPr>
                      <m:t>, </m:t>
                    </m:r>
                    <m:r>
                      <a:rPr lang="es-MX" sz="2800" b="0" i="1" smtClean="0">
                        <a:latin typeface="Cambria Math" panose="02040503050406030204" pitchFamily="18" charset="0"/>
                        <a:ea typeface="Cambria Math" panose="02040503050406030204" pitchFamily="18" charset="0"/>
                      </a:rPr>
                      <m:t>𝑝</m:t>
                    </m:r>
                    <m:r>
                      <a:rPr lang="es-MX" sz="2800" b="0" i="1" smtClean="0">
                        <a:latin typeface="Cambria Math" panose="02040503050406030204" pitchFamily="18" charset="0"/>
                        <a:ea typeface="Cambria Math" panose="02040503050406030204" pitchFamily="18" charset="0"/>
                      </a:rPr>
                      <m:t>)</m:t>
                    </m:r>
                  </m:oMath>
                </a14:m>
                <a:r>
                  <a:rPr lang="es-MX" sz="2800" dirty="0" smtClean="0"/>
                  <a:t>, se dice que sigue una distribución binomial de parámetros n, p.</a:t>
                </a:r>
              </a:p>
              <a:p>
                <a:pPr algn="just"/>
                <a:r>
                  <a:rPr lang="es-MX" sz="2800" dirty="0" smtClean="0"/>
                  <a:t>La variable puede tomar los valores {0,1,2,…,k,…,n} y su función de probabilidad es la siguiente:</a:t>
                </a:r>
                <a:endParaRPr lang="es-MX" sz="2800" dirty="0"/>
              </a:p>
              <a:p>
                <a:pPr algn="just"/>
                <a:endParaRPr lang="es-MX"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2286000"/>
                <a:ext cx="9720073" cy="1920240"/>
              </a:xfrm>
              <a:blipFill>
                <a:blip r:embed="rId2"/>
                <a:stretch>
                  <a:fillRect l="-627" t="-6984" r="-1505" b="-4762"/>
                </a:stretch>
              </a:blipFill>
            </p:spPr>
            <p:txBody>
              <a:bodyPr/>
              <a:lstStyle/>
              <a:p>
                <a:r>
                  <a:rPr lang="es-MX">
                    <a:noFill/>
                  </a:rPr>
                  <a:t> </a:t>
                </a:r>
              </a:p>
            </p:txBody>
          </p:sp>
        </mc:Fallback>
      </mc:AlternateContent>
      <p:pic>
        <p:nvPicPr>
          <p:cNvPr id="4" name="Imagen 3"/>
          <p:cNvPicPr>
            <a:picLocks noChangeAspect="1"/>
          </p:cNvPicPr>
          <p:nvPr/>
        </p:nvPicPr>
        <p:blipFill rotWithShape="1">
          <a:blip r:embed="rId3"/>
          <a:srcRect l="12184" t="40210" r="29285" b="30879"/>
          <a:stretch/>
        </p:blipFill>
        <p:spPr>
          <a:xfrm>
            <a:off x="1566890" y="4206240"/>
            <a:ext cx="8634548" cy="2272938"/>
          </a:xfrm>
          <a:prstGeom prst="rect">
            <a:avLst/>
          </a:prstGeom>
        </p:spPr>
      </p:pic>
    </p:spTree>
    <p:extLst>
      <p:ext uri="{BB962C8B-B14F-4D97-AF65-F5344CB8AC3E}">
        <p14:creationId xmlns:p14="http://schemas.microsoft.com/office/powerpoint/2010/main" val="177781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2800" dirty="0" smtClean="0"/>
              <a:t>Ejemplos:</a:t>
            </a:r>
          </a:p>
          <a:p>
            <a:pPr marL="514350" indent="-514350" algn="just">
              <a:buFont typeface="+mj-lt"/>
              <a:buAutoNum type="arabicPeriod"/>
            </a:pPr>
            <a:r>
              <a:rPr lang="es-MX" sz="2800" dirty="0" smtClean="0"/>
              <a:t>Número de “veces” que aparece el resultado cara al lanzar una moneda diez veces.</a:t>
            </a:r>
          </a:p>
          <a:p>
            <a:pPr marL="514350" indent="-514350" algn="just">
              <a:buFont typeface="+mj-lt"/>
              <a:buAutoNum type="arabicPeriod"/>
            </a:pPr>
            <a:r>
              <a:rPr lang="es-MX" sz="2800" dirty="0" smtClean="0"/>
              <a:t>Número de éxitos en la recepción de un mensaje enviado a 100 destinatarios.</a:t>
            </a:r>
          </a:p>
          <a:p>
            <a:pPr marL="514350" indent="-514350" algn="just">
              <a:buFont typeface="+mj-lt"/>
              <a:buAutoNum type="arabicPeriod"/>
            </a:pPr>
            <a:r>
              <a:rPr lang="es-MX" sz="2800" dirty="0" smtClean="0"/>
              <a:t>Número de ordenadores en una subred que han sido infectados por un virus.</a:t>
            </a:r>
          </a:p>
        </p:txBody>
      </p:sp>
    </p:spTree>
    <p:extLst>
      <p:ext uri="{BB962C8B-B14F-4D97-AF65-F5344CB8AC3E}">
        <p14:creationId xmlns:p14="http://schemas.microsoft.com/office/powerpoint/2010/main" val="605508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buNone/>
            </a:pPr>
            <a:r>
              <a:rPr lang="es-MX" sz="2800" dirty="0" smtClean="0"/>
              <a:t>Propiedades:</a:t>
            </a:r>
          </a:p>
        </p:txBody>
      </p:sp>
      <p:pic>
        <p:nvPicPr>
          <p:cNvPr id="4" name="Imagen 3"/>
          <p:cNvPicPr>
            <a:picLocks noChangeAspect="1"/>
          </p:cNvPicPr>
          <p:nvPr/>
        </p:nvPicPr>
        <p:blipFill rotWithShape="1">
          <a:blip r:embed="rId2"/>
          <a:srcRect l="15497" t="18839" r="17136" b="60255"/>
          <a:stretch/>
        </p:blipFill>
        <p:spPr>
          <a:xfrm>
            <a:off x="1123404" y="2886890"/>
            <a:ext cx="10332135" cy="1802676"/>
          </a:xfrm>
          <a:prstGeom prst="rect">
            <a:avLst/>
          </a:prstGeom>
        </p:spPr>
      </p:pic>
      <p:pic>
        <p:nvPicPr>
          <p:cNvPr id="1026" name="Picture 2" descr="nÃºmero combinato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403" y="4807133"/>
            <a:ext cx="3709853" cy="139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3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2800" b="1" dirty="0" smtClean="0"/>
              <a:t>Ejercicio1</a:t>
            </a:r>
            <a:r>
              <a:rPr lang="es-MX" sz="2800" b="1" dirty="0"/>
              <a:t>:</a:t>
            </a:r>
            <a:r>
              <a:rPr lang="es-MX" sz="2800" dirty="0"/>
              <a:t> Se lanza una moneda cuatro veces. Calcular la probabilidad de que salgan más caras que </a:t>
            </a:r>
            <a:r>
              <a:rPr lang="es-MX" sz="2800" dirty="0" smtClean="0"/>
              <a:t>cruces:</a:t>
            </a:r>
          </a:p>
          <a:p>
            <a:pPr marL="0" indent="0" algn="just">
              <a:buNone/>
            </a:pPr>
            <a:r>
              <a:rPr lang="es-MX" sz="2800" dirty="0" smtClean="0"/>
              <a:t>p= 0.5 </a:t>
            </a:r>
          </a:p>
          <a:p>
            <a:pPr marL="0" indent="0" algn="just">
              <a:buNone/>
            </a:pPr>
            <a:r>
              <a:rPr lang="es-MX" sz="2800" dirty="0" smtClean="0"/>
              <a:t>q= </a:t>
            </a:r>
            <a:r>
              <a:rPr lang="es-MX" sz="2800" dirty="0"/>
              <a:t>0.5</a:t>
            </a:r>
            <a:endParaRPr lang="es-MX" sz="2800" dirty="0" smtClean="0"/>
          </a:p>
        </p:txBody>
      </p:sp>
      <p:pic>
        <p:nvPicPr>
          <p:cNvPr id="1026" name="Picture 2" descr="solu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4292039"/>
            <a:ext cx="5546105" cy="520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uciÃ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5077397"/>
            <a:ext cx="5887389" cy="1015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607808" y="3313265"/>
            <a:ext cx="7261411" cy="299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93996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2800" b="1" dirty="0" smtClean="0"/>
              <a:t>Ejercicio2:</a:t>
            </a:r>
            <a:r>
              <a:rPr lang="es-MX" sz="2800" dirty="0"/>
              <a:t> Un agente de seguros vende pólizas a cinco personas de la misma edad y que disfrutan de buena salud. Según las tablas actuales, la probabilidad de que una persona en estas condiciones viva 30 años o más es 2/3. Hállese la probabilidad de que, transcurridos 30 años, vivan</a:t>
            </a:r>
            <a:r>
              <a:rPr lang="es-MX" sz="2800" dirty="0" smtClean="0"/>
              <a:t>:</a:t>
            </a:r>
          </a:p>
          <a:p>
            <a:pPr marL="514350" indent="-514350" algn="just">
              <a:buAutoNum type="alphaLcParenR"/>
            </a:pPr>
            <a:r>
              <a:rPr lang="es-MX" sz="2800" dirty="0" smtClean="0"/>
              <a:t>Las cinco personas:</a:t>
            </a:r>
            <a:r>
              <a:rPr lang="es-MX" sz="2800" dirty="0"/>
              <a:t> </a:t>
            </a:r>
            <a:r>
              <a:rPr lang="es-MX" sz="2800" dirty="0" smtClean="0"/>
              <a:t>p=2/3, q=1/3</a:t>
            </a:r>
          </a:p>
        </p:txBody>
      </p:sp>
      <p:pic>
        <p:nvPicPr>
          <p:cNvPr id="2050" name="Picture 2" descr="solu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048" y="5001281"/>
            <a:ext cx="4957960" cy="112295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8789289" y="4839516"/>
            <a:ext cx="6805422" cy="1446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08241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DEFINICIÓN DE DISTRIBUCIÓN DE PROBABILIDAD</a:t>
            </a:r>
            <a:endParaRPr lang="es-MX" dirty="0"/>
          </a:p>
        </p:txBody>
      </p:sp>
      <p:sp>
        <p:nvSpPr>
          <p:cNvPr id="3" name="Marcador de contenido 2"/>
          <p:cNvSpPr>
            <a:spLocks noGrp="1"/>
          </p:cNvSpPr>
          <p:nvPr>
            <p:ph idx="1"/>
          </p:nvPr>
        </p:nvSpPr>
        <p:spPr>
          <a:xfrm>
            <a:off x="1024128" y="1658983"/>
            <a:ext cx="9720073" cy="4650377"/>
          </a:xfrm>
        </p:spPr>
        <p:txBody>
          <a:bodyPr>
            <a:noAutofit/>
          </a:bodyPr>
          <a:lstStyle/>
          <a:p>
            <a:pPr algn="just"/>
            <a:r>
              <a:rPr lang="es-MX" sz="3600" dirty="0"/>
              <a:t>Una distribución de probabilidad indica toda la gama de valores </a:t>
            </a:r>
            <a:r>
              <a:rPr lang="es-MX" sz="3600" dirty="0" smtClean="0"/>
              <a:t>que pueden representarse como </a:t>
            </a:r>
            <a:r>
              <a:rPr lang="es-MX" sz="3600" dirty="0"/>
              <a:t>resultado de un experimento si éste </a:t>
            </a:r>
            <a:r>
              <a:rPr lang="es-MX" sz="3600" dirty="0" smtClean="0"/>
              <a:t>se llevase </a:t>
            </a:r>
            <a:r>
              <a:rPr lang="es-MX" sz="3600" dirty="0"/>
              <a:t>a cabo. Es decir, describe </a:t>
            </a:r>
            <a:r>
              <a:rPr lang="es-MX" sz="3600" dirty="0" smtClean="0"/>
              <a:t>la probabilidad </a:t>
            </a:r>
            <a:r>
              <a:rPr lang="es-MX" sz="3600" dirty="0"/>
              <a:t>de que un evento se realice en el futuro, lo implica que se puede diseñar </a:t>
            </a:r>
            <a:r>
              <a:rPr lang="es-MX" sz="3600" dirty="0" smtClean="0"/>
              <a:t>un escenario </a:t>
            </a:r>
            <a:r>
              <a:rPr lang="es-MX" sz="3600" dirty="0"/>
              <a:t>de acontecimientos futuros </a:t>
            </a:r>
            <a:r>
              <a:rPr lang="es-MX" sz="3600" dirty="0" smtClean="0"/>
              <a:t>considerándolas </a:t>
            </a:r>
            <a:r>
              <a:rPr lang="es-MX" sz="3600" dirty="0"/>
              <a:t>tendencias actuales de </a:t>
            </a:r>
            <a:r>
              <a:rPr lang="es-MX" sz="3600" dirty="0" smtClean="0"/>
              <a:t>diversos fenómenos </a:t>
            </a:r>
            <a:r>
              <a:rPr lang="es-MX" sz="3600" dirty="0"/>
              <a:t>naturales</a:t>
            </a:r>
            <a:r>
              <a:rPr lang="es-MX" sz="3600" dirty="0" smtClean="0"/>
              <a:t>. (Distribuciones de Probabilidad, Maestría en Administración, UNAM)</a:t>
            </a:r>
            <a:endParaRPr lang="es-MX" sz="3600" dirty="0"/>
          </a:p>
        </p:txBody>
      </p:sp>
    </p:spTree>
    <p:extLst>
      <p:ext uri="{BB962C8B-B14F-4D97-AF65-F5344CB8AC3E}">
        <p14:creationId xmlns:p14="http://schemas.microsoft.com/office/powerpoint/2010/main" val="3832148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2800" b="1" dirty="0" smtClean="0"/>
              <a:t>Ejercicio2:</a:t>
            </a:r>
            <a:r>
              <a:rPr lang="es-MX" sz="2800" dirty="0"/>
              <a:t> </a:t>
            </a:r>
            <a:endParaRPr lang="es-MX" sz="2800" dirty="0" smtClean="0"/>
          </a:p>
          <a:p>
            <a:pPr marL="0" indent="0" algn="just">
              <a:buNone/>
            </a:pPr>
            <a:r>
              <a:rPr lang="es-MX" sz="2800" dirty="0" smtClean="0"/>
              <a:t>b) Tres o mas personas</a:t>
            </a:r>
          </a:p>
        </p:txBody>
      </p:sp>
      <p:pic>
        <p:nvPicPr>
          <p:cNvPr id="3074" name="Picture 2" descr="solu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59" y="3419744"/>
            <a:ext cx="10215411" cy="7217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luciÃ³n"/>
          <p:cNvPicPr>
            <a:picLocks noChangeAspect="1" noChangeArrowheads="1"/>
          </p:cNvPicPr>
          <p:nvPr/>
        </p:nvPicPr>
        <p:blipFill rotWithShape="1">
          <a:blip r:embed="rId3">
            <a:extLst>
              <a:ext uri="{28A0092B-C50C-407E-A947-70E740481C1C}">
                <a14:useLocalDpi xmlns:a14="http://schemas.microsoft.com/office/drawing/2010/main" val="0"/>
              </a:ext>
            </a:extLst>
          </a:blip>
          <a:srcRect r="38"/>
          <a:stretch/>
        </p:blipFill>
        <p:spPr bwMode="auto">
          <a:xfrm>
            <a:off x="1613988" y="4325807"/>
            <a:ext cx="9907452" cy="130022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1821886" y="3419744"/>
            <a:ext cx="11089441" cy="2624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67462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2800" b="1" dirty="0" smtClean="0"/>
              <a:t>Ejercicio2:</a:t>
            </a:r>
            <a:r>
              <a:rPr lang="es-MX" sz="2800" dirty="0" smtClean="0"/>
              <a:t> </a:t>
            </a:r>
          </a:p>
          <a:p>
            <a:pPr marL="0" indent="0" algn="just">
              <a:buNone/>
            </a:pPr>
            <a:r>
              <a:rPr lang="es-MX" sz="2800" dirty="0"/>
              <a:t>c</a:t>
            </a:r>
            <a:r>
              <a:rPr lang="es-MX" sz="2800" dirty="0" smtClean="0"/>
              <a:t>) Exactamente dos personas:</a:t>
            </a:r>
          </a:p>
        </p:txBody>
      </p:sp>
      <p:pic>
        <p:nvPicPr>
          <p:cNvPr id="4098" name="Picture 2" descr="soluciÃ³n"/>
          <p:cNvPicPr>
            <a:picLocks noChangeAspect="1" noChangeArrowheads="1"/>
          </p:cNvPicPr>
          <p:nvPr/>
        </p:nvPicPr>
        <p:blipFill rotWithShape="1">
          <a:blip r:embed="rId2">
            <a:extLst>
              <a:ext uri="{28A0092B-C50C-407E-A947-70E740481C1C}">
                <a14:useLocalDpi xmlns:a14="http://schemas.microsoft.com/office/drawing/2010/main" val="0"/>
              </a:ext>
            </a:extLst>
          </a:blip>
          <a:srcRect r="-392"/>
          <a:stretch/>
        </p:blipFill>
        <p:spPr bwMode="auto">
          <a:xfrm>
            <a:off x="1781337" y="3270998"/>
            <a:ext cx="8237874" cy="157003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0225278" y="3201301"/>
            <a:ext cx="9205722" cy="17094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1500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2</a:t>
            </a:r>
            <a:r>
              <a:rPr lang="es-MX" u="sng" dirty="0" smtClean="0"/>
              <a:t>. DISTRIBUCIÓN BINOMIAL</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265714"/>
          </a:xfrm>
        </p:spPr>
        <p:txBody>
          <a:bodyPr>
            <a:normAutofit/>
          </a:bodyPr>
          <a:lstStyle/>
          <a:p>
            <a:pPr marL="0" indent="0" algn="just">
              <a:buNone/>
            </a:pPr>
            <a:r>
              <a:rPr lang="es-MX" sz="2800" b="1" dirty="0" smtClean="0"/>
              <a:t>Ejercicio3:</a:t>
            </a:r>
            <a:r>
              <a:rPr lang="es-MX" sz="2800" dirty="0"/>
              <a:t> Si de seis a siete de la tarde se admite que un número de teléfono de cada cinco está comunicando, ¿cuál es la probabilidad de que, cuando se marquen 10 números de teléfono elegidos al azar, sólo comuniquen dos</a:t>
            </a:r>
            <a:r>
              <a:rPr lang="es-MX" sz="2800" dirty="0" smtClean="0"/>
              <a:t>?</a:t>
            </a:r>
          </a:p>
          <a:p>
            <a:pPr marL="0" indent="0" algn="just">
              <a:buNone/>
            </a:pPr>
            <a:r>
              <a:rPr lang="es-MX" sz="2800" dirty="0"/>
              <a:t>p = </a:t>
            </a:r>
            <a:r>
              <a:rPr lang="es-MX" sz="2800" dirty="0" smtClean="0"/>
              <a:t>1/5</a:t>
            </a:r>
          </a:p>
          <a:p>
            <a:pPr marL="0" indent="0" algn="just">
              <a:buNone/>
            </a:pPr>
            <a:r>
              <a:rPr lang="es-MX" sz="2800" dirty="0" smtClean="0"/>
              <a:t>q </a:t>
            </a:r>
            <a:r>
              <a:rPr lang="es-MX" sz="2800" dirty="0"/>
              <a:t>= 4/5</a:t>
            </a:r>
            <a:endParaRPr lang="es-MX" sz="2800" dirty="0" smtClean="0"/>
          </a:p>
        </p:txBody>
      </p:sp>
      <p:pic>
        <p:nvPicPr>
          <p:cNvPr id="5122" name="Picture 2" descr="soluciÃ³n"/>
          <p:cNvPicPr>
            <a:picLocks noChangeAspect="1" noChangeArrowheads="1"/>
          </p:cNvPicPr>
          <p:nvPr/>
        </p:nvPicPr>
        <p:blipFill rotWithShape="1">
          <a:blip r:embed="rId2">
            <a:extLst>
              <a:ext uri="{28A0092B-C50C-407E-A947-70E740481C1C}">
                <a14:useLocalDpi xmlns:a14="http://schemas.microsoft.com/office/drawing/2010/main" val="0"/>
              </a:ext>
            </a:extLst>
          </a:blip>
          <a:srcRect l="-2" r="-272"/>
          <a:stretch/>
        </p:blipFill>
        <p:spPr bwMode="auto">
          <a:xfrm>
            <a:off x="2803525" y="4476214"/>
            <a:ext cx="8979172" cy="15509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1782697" y="3918857"/>
            <a:ext cx="11220994" cy="2706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11328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2286000"/>
                <a:ext cx="9720073" cy="3540034"/>
              </a:xfrm>
            </p:spPr>
            <p:txBody>
              <a:bodyPr>
                <a:normAutofit fontScale="92500"/>
              </a:bodyPr>
              <a:lstStyle/>
              <a:p>
                <a:pPr marL="0" indent="0" algn="just">
                  <a:buNone/>
                </a:pPr>
                <a:r>
                  <a:rPr lang="es-MX" sz="2800" dirty="0" smtClean="0"/>
                  <a:t>Sea </a:t>
                </a:r>
                <a:r>
                  <a:rPr lang="es-MX" sz="2800" b="1" i="1" dirty="0" smtClean="0">
                    <a:effectLst>
                      <a:outerShdw blurRad="38100" dist="38100" dir="2700000" algn="tl">
                        <a:srgbClr val="000000">
                          <a:alpha val="43137"/>
                        </a:srgbClr>
                      </a:outerShdw>
                    </a:effectLst>
                  </a:rPr>
                  <a:t>X</a:t>
                </a:r>
                <a:r>
                  <a:rPr lang="es-MX" sz="2800" dirty="0" smtClean="0"/>
                  <a:t> la variable aleatoria definida como el número de pruebas realizadas hasta que aparece por primera vez el resultado éxito, en pruebas de Bernoulli; entonces se dice que </a:t>
                </a:r>
                <a14:m>
                  <m:oMath xmlns:m="http://schemas.openxmlformats.org/officeDocument/2006/math">
                    <m:r>
                      <a:rPr lang="es-MX" sz="2800" b="0" i="1" smtClean="0">
                        <a:latin typeface="Cambria Math" panose="02040503050406030204" pitchFamily="18" charset="0"/>
                      </a:rPr>
                      <m:t>𝑋</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𝐺</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𝑝</m:t>
                    </m:r>
                    <m:r>
                      <a:rPr lang="es-MX" sz="2800" b="0" i="1" smtClean="0">
                        <a:latin typeface="Cambria Math" panose="02040503050406030204" pitchFamily="18" charset="0"/>
                        <a:ea typeface="Cambria Math" panose="02040503050406030204" pitchFamily="18" charset="0"/>
                      </a:rPr>
                      <m:t>)</m:t>
                    </m:r>
                  </m:oMath>
                </a14:m>
                <a:r>
                  <a:rPr lang="es-MX" sz="2800" dirty="0" smtClean="0"/>
                  <a:t> sigue una distribución geométrica de parámetro </a:t>
                </a:r>
                <a:r>
                  <a:rPr lang="es-MX" sz="2800" b="1" i="1" dirty="0" smtClean="0">
                    <a:effectLst>
                      <a:outerShdw blurRad="38100" dist="38100" dir="2700000" algn="tl">
                        <a:srgbClr val="000000">
                          <a:alpha val="43137"/>
                        </a:srgbClr>
                      </a:outerShdw>
                    </a:effectLst>
                  </a:rPr>
                  <a:t>p</a:t>
                </a:r>
                <a:r>
                  <a:rPr lang="es-MX" sz="2800" dirty="0" smtClean="0"/>
                  <a:t>.</a:t>
                </a:r>
              </a:p>
              <a:p>
                <a:pPr marL="0" indent="0" algn="just">
                  <a:buNone/>
                </a:pPr>
                <a:r>
                  <a:rPr lang="es-MX" sz="2800" dirty="0" smtClean="0"/>
                  <a:t>Los valores que puede tomar esta variable son {1,2,…,k,…} con probabilidades:</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2286000"/>
                <a:ext cx="9720073" cy="3540034"/>
              </a:xfrm>
              <a:blipFill>
                <a:blip r:embed="rId2"/>
                <a:stretch>
                  <a:fillRect l="-1567" t="-2754" r="-1505"/>
                </a:stretch>
              </a:blipFill>
            </p:spPr>
            <p:txBody>
              <a:bodyPr/>
              <a:lstStyle/>
              <a:p>
                <a:r>
                  <a:rPr lang="es-MX">
                    <a:noFill/>
                  </a:rPr>
                  <a:t> </a:t>
                </a:r>
              </a:p>
            </p:txBody>
          </p:sp>
        </mc:Fallback>
      </mc:AlternateContent>
      <p:pic>
        <p:nvPicPr>
          <p:cNvPr id="5" name="Imagen 4"/>
          <p:cNvPicPr>
            <a:picLocks noChangeAspect="1"/>
          </p:cNvPicPr>
          <p:nvPr/>
        </p:nvPicPr>
        <p:blipFill rotWithShape="1">
          <a:blip r:embed="rId3"/>
          <a:srcRect l="27545" t="27488" r="32397" b="66484"/>
          <a:stretch/>
        </p:blipFill>
        <p:spPr>
          <a:xfrm>
            <a:off x="1645920" y="5146766"/>
            <a:ext cx="8469632" cy="679268"/>
          </a:xfrm>
          <a:prstGeom prst="rect">
            <a:avLst/>
          </a:prstGeom>
        </p:spPr>
      </p:pic>
    </p:spTree>
    <p:extLst>
      <p:ext uri="{BB962C8B-B14F-4D97-AF65-F5344CB8AC3E}">
        <p14:creationId xmlns:p14="http://schemas.microsoft.com/office/powerpoint/2010/main" val="645422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buNone/>
            </a:pPr>
            <a:r>
              <a:rPr lang="es-MX" sz="2800" dirty="0" smtClean="0"/>
              <a:t>Ejemplos:</a:t>
            </a:r>
          </a:p>
          <a:p>
            <a:pPr marL="514350" indent="-514350">
              <a:buFont typeface="+mj-lt"/>
              <a:buAutoNum type="arabicPeriod"/>
            </a:pPr>
            <a:r>
              <a:rPr lang="es-MX" sz="2800" dirty="0" smtClean="0"/>
              <a:t>Número de veces que ha sido necesario ejecutar un programa hasta que falla por primera vez.</a:t>
            </a:r>
          </a:p>
          <a:p>
            <a:pPr marL="514350" indent="-514350">
              <a:buFont typeface="+mj-lt"/>
              <a:buAutoNum type="arabicPeriod"/>
            </a:pPr>
            <a:r>
              <a:rPr lang="es-MX" sz="2800" dirty="0" smtClean="0"/>
              <a:t>Número de veces que ha sido necesario enviar un mensaje hasta que fue recibido por el destinatario.</a:t>
            </a:r>
          </a:p>
          <a:p>
            <a:pPr marL="0" indent="0">
              <a:buNone/>
            </a:pPr>
            <a:endParaRPr lang="es-MX" sz="2800" dirty="0" smtClean="0"/>
          </a:p>
        </p:txBody>
      </p:sp>
    </p:spTree>
    <p:extLst>
      <p:ext uri="{BB962C8B-B14F-4D97-AF65-F5344CB8AC3E}">
        <p14:creationId xmlns:p14="http://schemas.microsoft.com/office/powerpoint/2010/main" val="672179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2800" dirty="0" smtClean="0"/>
              <a:t>Propiedades:</a:t>
            </a:r>
          </a:p>
          <a:p>
            <a:pPr marL="0" indent="0" algn="just">
              <a:buNone/>
            </a:pPr>
            <a:endParaRPr lang="es-MX" sz="2800" dirty="0" smtClean="0"/>
          </a:p>
        </p:txBody>
      </p:sp>
      <p:pic>
        <p:nvPicPr>
          <p:cNvPr id="4" name="Imagen 3"/>
          <p:cNvPicPr>
            <a:picLocks noChangeAspect="1"/>
          </p:cNvPicPr>
          <p:nvPr/>
        </p:nvPicPr>
        <p:blipFill rotWithShape="1">
          <a:blip r:embed="rId2"/>
          <a:srcRect l="14949" t="41852" r="59857" b="37746"/>
          <a:stretch/>
        </p:blipFill>
        <p:spPr>
          <a:xfrm>
            <a:off x="1535501" y="2863969"/>
            <a:ext cx="5436748" cy="2346385"/>
          </a:xfrm>
          <a:prstGeom prst="rect">
            <a:avLst/>
          </a:prstGeom>
        </p:spPr>
      </p:pic>
    </p:spTree>
    <p:extLst>
      <p:ext uri="{BB962C8B-B14F-4D97-AF65-F5344CB8AC3E}">
        <p14:creationId xmlns:p14="http://schemas.microsoft.com/office/powerpoint/2010/main" val="658433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3200" b="1" dirty="0"/>
              <a:t>Ejemplo1:</a:t>
            </a:r>
            <a:r>
              <a:rPr lang="es-MX" sz="3200" dirty="0"/>
              <a:t> Sí la probabilidad de que un cierto dispositivo de medición muestre una desviación excesiva es de 0.05, ¿cuál es la probabilidad de que;  a) el sexto de estos dispositivos de medición sometidos a prueba sea el primero en mostrar una desviación excesiva?, b) el séptimo de estos dispositivos de medición sometidos a prueba, sea el primero que no muestre una desviación excesiva</a:t>
            </a:r>
            <a:r>
              <a:rPr lang="es-MX" sz="3200" dirty="0" smtClean="0"/>
              <a:t>?.</a:t>
            </a:r>
          </a:p>
        </p:txBody>
      </p:sp>
    </p:spTree>
    <p:extLst>
      <p:ext uri="{BB962C8B-B14F-4D97-AF65-F5344CB8AC3E}">
        <p14:creationId xmlns:p14="http://schemas.microsoft.com/office/powerpoint/2010/main" val="3518540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2286000"/>
                <a:ext cx="9720073" cy="3540034"/>
              </a:xfrm>
            </p:spPr>
            <p:txBody>
              <a:bodyPr>
                <a:normAutofit fontScale="92500"/>
              </a:bodyPr>
              <a:lstStyle/>
              <a:p>
                <a:pPr marL="0" indent="0" algn="just">
                  <a:buNone/>
                </a:pPr>
                <a:r>
                  <a:rPr lang="es-MX" sz="2800" b="1" dirty="0" smtClean="0"/>
                  <a:t>Ejemplo1:</a:t>
                </a:r>
                <a:r>
                  <a:rPr lang="es-MX" sz="2800" dirty="0"/>
                  <a:t> </a:t>
                </a:r>
                <a:endParaRPr lang="es-MX" sz="2800" dirty="0" smtClean="0"/>
              </a:p>
              <a:p>
                <a:pPr marL="0" indent="0" algn="just">
                  <a:buNone/>
                </a:pPr>
                <a:r>
                  <a:rPr lang="es-MX" sz="2800" dirty="0" smtClean="0"/>
                  <a:t>a) x </a:t>
                </a:r>
                <a:r>
                  <a:rPr lang="es-MX" sz="2800" dirty="0"/>
                  <a:t>= 6 que el sexto dispositivo de medición probado sea el primero que muestre una variación </a:t>
                </a:r>
                <a:r>
                  <a:rPr lang="es-MX" sz="2800" dirty="0" smtClean="0"/>
                  <a:t>excesiva</a:t>
                </a:r>
                <a:endParaRPr lang="es-MX" sz="2800" dirty="0"/>
              </a:p>
              <a:p>
                <a:pPr marL="0" indent="0" algn="just">
                  <a:buNone/>
                </a:pPr>
                <a:r>
                  <a:rPr lang="es-MX" sz="2800" dirty="0"/>
                  <a:t>p = 0.05 =probabilidad de que un dispositivo de medición muestre una variación </a:t>
                </a:r>
                <a:r>
                  <a:rPr lang="es-MX" sz="2800" dirty="0" smtClean="0"/>
                  <a:t>excesiva</a:t>
                </a:r>
                <a:endParaRPr lang="es-MX" sz="2800" dirty="0"/>
              </a:p>
              <a:p>
                <a:pPr marL="0" indent="0" algn="just">
                  <a:buNone/>
                </a:pPr>
                <a:r>
                  <a:rPr lang="es-MX" sz="2800" dirty="0"/>
                  <a:t>q = 0.95 =probabilidad de que un dispositivo de medición no muestre una variación </a:t>
                </a:r>
                <a:r>
                  <a:rPr lang="es-MX" sz="2800" dirty="0" smtClean="0"/>
                  <a:t>excesiva</a:t>
                </a:r>
              </a:p>
              <a:p>
                <a:pPr marL="0" indent="0" algn="just">
                  <a:buNone/>
                </a:pPr>
                <a14:m>
                  <m:oMathPara xmlns:m="http://schemas.openxmlformats.org/officeDocument/2006/math">
                    <m:oMathParaPr>
                      <m:jc m:val="centerGroup"/>
                    </m:oMathParaPr>
                    <m:oMath xmlns:m="http://schemas.openxmlformats.org/officeDocument/2006/math">
                      <m:func>
                        <m:funcPr>
                          <m:ctrlPr>
                            <a:rPr lang="es-MX" sz="2800" b="0" i="1" smtClean="0">
                              <a:latin typeface="Cambria Math" panose="02040503050406030204" pitchFamily="18" charset="0"/>
                            </a:rPr>
                          </m:ctrlPr>
                        </m:funcPr>
                        <m:fName>
                          <m:r>
                            <m:rPr>
                              <m:sty m:val="p"/>
                            </m:rPr>
                            <a:rPr lang="es-MX" sz="2800" b="0" i="0" smtClean="0">
                              <a:latin typeface="Cambria Math" panose="02040503050406030204" pitchFamily="18" charset="0"/>
                            </a:rPr>
                            <m:t>Pr</m:t>
                          </m:r>
                        </m:fName>
                        <m:e>
                          <m:d>
                            <m:dPr>
                              <m:ctrlPr>
                                <a:rPr lang="es-MX" sz="2800" b="0" i="1" smtClean="0">
                                  <a:latin typeface="Cambria Math" panose="02040503050406030204" pitchFamily="18" charset="0"/>
                                </a:rPr>
                              </m:ctrlPr>
                            </m:dPr>
                            <m:e>
                              <m:r>
                                <a:rPr lang="es-MX" sz="2800" b="0" i="1" smtClean="0">
                                  <a:latin typeface="Cambria Math" panose="02040503050406030204" pitchFamily="18" charset="0"/>
                                </a:rPr>
                                <m:t>𝑋</m:t>
                              </m:r>
                              <m:r>
                                <a:rPr lang="es-MX" sz="2800" b="0" i="1" smtClean="0">
                                  <a:latin typeface="Cambria Math" panose="02040503050406030204" pitchFamily="18" charset="0"/>
                                </a:rPr>
                                <m:t>=6</m:t>
                              </m:r>
                            </m:e>
                          </m:d>
                        </m:e>
                      </m:func>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d>
                            <m:dPr>
                              <m:ctrlPr>
                                <a:rPr lang="es-MX" sz="2800" b="0" i="1" smtClean="0">
                                  <a:latin typeface="Cambria Math" panose="02040503050406030204" pitchFamily="18" charset="0"/>
                                </a:rPr>
                              </m:ctrlPr>
                            </m:dPr>
                            <m:e>
                              <m:r>
                                <a:rPr lang="es-MX" sz="2800" b="0" i="1" smtClean="0">
                                  <a:latin typeface="Cambria Math" panose="02040503050406030204" pitchFamily="18" charset="0"/>
                                </a:rPr>
                                <m:t>0.95</m:t>
                              </m:r>
                            </m:e>
                          </m:d>
                        </m:e>
                        <m:sup>
                          <m:r>
                            <a:rPr lang="es-MX" sz="2800" b="0" i="1" smtClean="0">
                              <a:latin typeface="Cambria Math" panose="02040503050406030204" pitchFamily="18" charset="0"/>
                            </a:rPr>
                            <m:t>6−1</m:t>
                          </m:r>
                        </m:sup>
                      </m:sSup>
                      <m:d>
                        <m:dPr>
                          <m:ctrlPr>
                            <a:rPr lang="es-MX" sz="2800" b="0" i="1" smtClean="0">
                              <a:latin typeface="Cambria Math" panose="02040503050406030204" pitchFamily="18" charset="0"/>
                            </a:rPr>
                          </m:ctrlPr>
                        </m:dPr>
                        <m:e>
                          <m:r>
                            <a:rPr lang="es-MX" sz="2800" b="0" i="1" smtClean="0">
                              <a:latin typeface="Cambria Math" panose="02040503050406030204" pitchFamily="18" charset="0"/>
                            </a:rPr>
                            <m:t>0.05</m:t>
                          </m:r>
                        </m:e>
                      </m:d>
                      <m:r>
                        <a:rPr lang="es-MX" sz="2800" b="0" i="1" smtClean="0">
                          <a:latin typeface="Cambria Math" panose="02040503050406030204" pitchFamily="18" charset="0"/>
                        </a:rPr>
                        <m:t>=0.03869</m:t>
                      </m:r>
                    </m:oMath>
                  </m:oMathPara>
                </a14:m>
                <a:endParaRPr lang="es-MX" sz="2800"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2286000"/>
                <a:ext cx="9720073" cy="3540034"/>
              </a:xfrm>
              <a:blipFill>
                <a:blip r:embed="rId2"/>
                <a:stretch>
                  <a:fillRect l="-1567" t="-2582" r="-1505"/>
                </a:stretch>
              </a:blipFill>
            </p:spPr>
            <p:txBody>
              <a:bodyPr/>
              <a:lstStyle/>
              <a:p>
                <a:r>
                  <a:rPr lang="es-MX">
                    <a:noFill/>
                  </a:rPr>
                  <a:t> </a:t>
                </a:r>
              </a:p>
            </p:txBody>
          </p:sp>
        </mc:Fallback>
      </mc:AlternateContent>
    </p:spTree>
    <p:extLst>
      <p:ext uri="{BB962C8B-B14F-4D97-AF65-F5344CB8AC3E}">
        <p14:creationId xmlns:p14="http://schemas.microsoft.com/office/powerpoint/2010/main" val="2337552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2286000"/>
                <a:ext cx="9720073" cy="3540034"/>
              </a:xfrm>
            </p:spPr>
            <p:txBody>
              <a:bodyPr>
                <a:normAutofit fontScale="92500"/>
              </a:bodyPr>
              <a:lstStyle/>
              <a:p>
                <a:pPr marL="0" indent="0" algn="just">
                  <a:buNone/>
                </a:pPr>
                <a:r>
                  <a:rPr lang="es-MX" sz="2800" b="1" dirty="0" smtClean="0"/>
                  <a:t>Ejemplo1:</a:t>
                </a:r>
                <a:r>
                  <a:rPr lang="es-MX" sz="2800" dirty="0"/>
                  <a:t> </a:t>
                </a:r>
                <a:endParaRPr lang="es-MX" sz="2800" dirty="0" smtClean="0"/>
              </a:p>
              <a:p>
                <a:pPr marL="0" indent="0" algn="just">
                  <a:buNone/>
                </a:pPr>
                <a:r>
                  <a:rPr lang="es-MX" sz="2800" dirty="0" smtClean="0"/>
                  <a:t>b) x </a:t>
                </a:r>
                <a:r>
                  <a:rPr lang="es-MX" sz="2800" dirty="0"/>
                  <a:t>= </a:t>
                </a:r>
                <a:r>
                  <a:rPr lang="es-MX" sz="2800" dirty="0" smtClean="0"/>
                  <a:t>7 </a:t>
                </a:r>
                <a:r>
                  <a:rPr lang="es-MX" sz="2800" dirty="0"/>
                  <a:t>que el </a:t>
                </a:r>
                <a:r>
                  <a:rPr lang="es-MX" sz="2800" dirty="0" smtClean="0"/>
                  <a:t>séptimo </a:t>
                </a:r>
                <a:r>
                  <a:rPr lang="es-MX" sz="2800" dirty="0"/>
                  <a:t>dispositivo de medición probado, sea el primero que no muestre una desviación </a:t>
                </a:r>
                <a:r>
                  <a:rPr lang="es-MX" sz="2800" dirty="0" smtClean="0"/>
                  <a:t>excesiva</a:t>
                </a:r>
                <a:endParaRPr lang="es-MX" sz="2800" dirty="0"/>
              </a:p>
              <a:p>
                <a:pPr marL="0" indent="0" algn="just">
                  <a:buNone/>
                </a:pPr>
                <a:r>
                  <a:rPr lang="es-MX" sz="2800" b="1" dirty="0"/>
                  <a:t>p = 0.95</a:t>
                </a:r>
                <a:r>
                  <a:rPr lang="es-MX" sz="2800" dirty="0"/>
                  <a:t> = probabilidad de que un dispositivo de medición no muestre una variación </a:t>
                </a:r>
                <a:r>
                  <a:rPr lang="es-MX" sz="2800" dirty="0" smtClean="0"/>
                  <a:t>excesiva</a:t>
                </a:r>
                <a:endParaRPr lang="es-MX" sz="2800" dirty="0"/>
              </a:p>
              <a:p>
                <a:pPr marL="0" indent="0" algn="just">
                  <a:buNone/>
                </a:pPr>
                <a:r>
                  <a:rPr lang="es-MX" sz="2800" b="1" dirty="0"/>
                  <a:t>q = 0.05 </a:t>
                </a:r>
                <a:r>
                  <a:rPr lang="es-MX" sz="2800" dirty="0"/>
                  <a:t>= probabilidad de que un dispositivo de medición muestre una variación </a:t>
                </a:r>
                <a:r>
                  <a:rPr lang="es-MX" sz="2800" dirty="0" smtClean="0"/>
                  <a:t>excesiva</a:t>
                </a:r>
              </a:p>
              <a:p>
                <a:pPr marL="0" indent="0" algn="just">
                  <a:buNone/>
                </a:pPr>
                <a14:m>
                  <m:oMathPara xmlns:m="http://schemas.openxmlformats.org/officeDocument/2006/math">
                    <m:oMathParaPr>
                      <m:jc m:val="centerGroup"/>
                    </m:oMathParaPr>
                    <m:oMath xmlns:m="http://schemas.openxmlformats.org/officeDocument/2006/math">
                      <m:func>
                        <m:funcPr>
                          <m:ctrlPr>
                            <a:rPr lang="es-MX" sz="2800" b="0" i="1" smtClean="0">
                              <a:latin typeface="Cambria Math" panose="02040503050406030204" pitchFamily="18" charset="0"/>
                            </a:rPr>
                          </m:ctrlPr>
                        </m:funcPr>
                        <m:fName>
                          <m:r>
                            <m:rPr>
                              <m:sty m:val="p"/>
                            </m:rPr>
                            <a:rPr lang="es-MX" sz="2800" b="0" i="0" smtClean="0">
                              <a:latin typeface="Cambria Math" panose="02040503050406030204" pitchFamily="18" charset="0"/>
                            </a:rPr>
                            <m:t>Pr</m:t>
                          </m:r>
                        </m:fName>
                        <m:e>
                          <m:d>
                            <m:dPr>
                              <m:ctrlPr>
                                <a:rPr lang="es-MX" sz="2800" b="0" i="1" smtClean="0">
                                  <a:latin typeface="Cambria Math" panose="02040503050406030204" pitchFamily="18" charset="0"/>
                                </a:rPr>
                              </m:ctrlPr>
                            </m:dPr>
                            <m:e>
                              <m:r>
                                <a:rPr lang="es-MX" sz="2800" b="0" i="1" smtClean="0">
                                  <a:latin typeface="Cambria Math" panose="02040503050406030204" pitchFamily="18" charset="0"/>
                                </a:rPr>
                                <m:t>𝑋</m:t>
                              </m:r>
                              <m:r>
                                <a:rPr lang="es-MX" sz="2800" b="0" i="1" smtClean="0">
                                  <a:latin typeface="Cambria Math" panose="02040503050406030204" pitchFamily="18" charset="0"/>
                                </a:rPr>
                                <m:t>=5</m:t>
                              </m:r>
                            </m:e>
                          </m:d>
                        </m:e>
                      </m:func>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d>
                            <m:dPr>
                              <m:ctrlPr>
                                <a:rPr lang="es-MX" sz="2800" b="0" i="1" smtClean="0">
                                  <a:latin typeface="Cambria Math" panose="02040503050406030204" pitchFamily="18" charset="0"/>
                                </a:rPr>
                              </m:ctrlPr>
                            </m:dPr>
                            <m:e>
                              <m:r>
                                <a:rPr lang="es-MX" sz="2800" b="0" i="1" smtClean="0">
                                  <a:latin typeface="Cambria Math" panose="02040503050406030204" pitchFamily="18" charset="0"/>
                                </a:rPr>
                                <m:t>0.05</m:t>
                              </m:r>
                            </m:e>
                          </m:d>
                        </m:e>
                        <m:sup>
                          <m:r>
                            <a:rPr lang="es-MX" sz="2800" b="0" i="1" smtClean="0">
                              <a:latin typeface="Cambria Math" panose="02040503050406030204" pitchFamily="18" charset="0"/>
                            </a:rPr>
                            <m:t>7−1</m:t>
                          </m:r>
                        </m:sup>
                      </m:sSup>
                      <m:d>
                        <m:dPr>
                          <m:ctrlPr>
                            <a:rPr lang="es-MX" sz="2800" b="0" i="1" smtClean="0">
                              <a:latin typeface="Cambria Math" panose="02040503050406030204" pitchFamily="18" charset="0"/>
                            </a:rPr>
                          </m:ctrlPr>
                        </m:dPr>
                        <m:e>
                          <m:r>
                            <a:rPr lang="es-MX" sz="2800" b="0" i="1" smtClean="0">
                              <a:latin typeface="Cambria Math" panose="02040503050406030204" pitchFamily="18" charset="0"/>
                            </a:rPr>
                            <m:t>0.95</m:t>
                          </m:r>
                        </m:e>
                      </m:d>
                      <m:r>
                        <a:rPr lang="es-MX" sz="2800" b="0" i="1" smtClean="0">
                          <a:latin typeface="Cambria Math" panose="02040503050406030204" pitchFamily="18" charset="0"/>
                        </a:rPr>
                        <m:t>=0.000000014</m:t>
                      </m:r>
                      <m:r>
                        <a:rPr lang="es-MX" sz="2800" b="0" i="0" smtClean="0">
                          <a:latin typeface="Cambria Math" panose="02040503050406030204" pitchFamily="18" charset="0"/>
                        </a:rPr>
                        <m:t>=0.14</m:t>
                      </m:r>
                      <m:r>
                        <m:rPr>
                          <m:sty m:val="p"/>
                        </m:rPr>
                        <a:rPr lang="es-MX" sz="2800" b="0" i="0" smtClean="0">
                          <a:latin typeface="Cambria Math" panose="02040503050406030204" pitchFamily="18" charset="0"/>
                        </a:rPr>
                        <m:t>x</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10</m:t>
                          </m:r>
                        </m:e>
                        <m:sup>
                          <m:r>
                            <a:rPr lang="es-MX" sz="2800" b="0" i="1" smtClean="0">
                              <a:latin typeface="Cambria Math" panose="02040503050406030204" pitchFamily="18" charset="0"/>
                            </a:rPr>
                            <m:t>−7</m:t>
                          </m:r>
                        </m:sup>
                      </m:sSup>
                    </m:oMath>
                  </m:oMathPara>
                </a14:m>
                <a:endParaRPr lang="es-MX" sz="2800"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2286000"/>
                <a:ext cx="9720073" cy="3540034"/>
              </a:xfrm>
              <a:blipFill>
                <a:blip r:embed="rId2"/>
                <a:stretch>
                  <a:fillRect l="-1567" t="-2582" r="-1505"/>
                </a:stretch>
              </a:blipFill>
            </p:spPr>
            <p:txBody>
              <a:bodyPr/>
              <a:lstStyle/>
              <a:p>
                <a:r>
                  <a:rPr lang="es-MX">
                    <a:noFill/>
                  </a:rPr>
                  <a:t> </a:t>
                </a:r>
              </a:p>
            </p:txBody>
          </p:sp>
        </mc:Fallback>
      </mc:AlternateContent>
    </p:spTree>
    <p:extLst>
      <p:ext uri="{BB962C8B-B14F-4D97-AF65-F5344CB8AC3E}">
        <p14:creationId xmlns:p14="http://schemas.microsoft.com/office/powerpoint/2010/main" val="3117082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6000"/>
            <a:ext cx="9720073" cy="3540034"/>
          </a:xfrm>
        </p:spPr>
        <p:txBody>
          <a:bodyPr>
            <a:normAutofit/>
          </a:bodyPr>
          <a:lstStyle/>
          <a:p>
            <a:pPr marL="0" indent="0" algn="just">
              <a:buNone/>
            </a:pPr>
            <a:r>
              <a:rPr lang="es-MX" sz="3200" b="1" dirty="0" smtClean="0"/>
              <a:t>Ejemplo2:</a:t>
            </a:r>
            <a:r>
              <a:rPr lang="es-MX" sz="3200" dirty="0"/>
              <a:t> Los registros de una compañía constructora de pozos, indican que la probabilidad de que uno de sus pozos nuevos, requiera de reparaciones en el término de un año es de 0.20. ¿Cuál es la probabilidad de que el quinto pozo construido por esta compañía en un año dado sea el primero en requerir reparaciones en un año</a:t>
            </a:r>
            <a:r>
              <a:rPr lang="es-MX" sz="3200" dirty="0" smtClean="0"/>
              <a:t>?.</a:t>
            </a:r>
          </a:p>
        </p:txBody>
      </p:sp>
    </p:spTree>
    <p:extLst>
      <p:ext uri="{BB962C8B-B14F-4D97-AF65-F5344CB8AC3E}">
        <p14:creationId xmlns:p14="http://schemas.microsoft.com/office/powerpoint/2010/main" val="228677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DEFINICIÓN DE DISTRIBUCIÓN DE PROBABILIDAD</a:t>
            </a:r>
            <a:endParaRPr lang="es-MX" dirty="0"/>
          </a:p>
        </p:txBody>
      </p:sp>
      <p:sp>
        <p:nvSpPr>
          <p:cNvPr id="3" name="Marcador de contenido 2"/>
          <p:cNvSpPr>
            <a:spLocks noGrp="1"/>
          </p:cNvSpPr>
          <p:nvPr>
            <p:ph idx="1"/>
          </p:nvPr>
        </p:nvSpPr>
        <p:spPr/>
        <p:txBody>
          <a:bodyPr>
            <a:normAutofit/>
          </a:bodyPr>
          <a:lstStyle/>
          <a:p>
            <a:pPr algn="just"/>
            <a:r>
              <a:rPr lang="es-MX" sz="3600" dirty="0"/>
              <a:t>Una distribución de probabilidades es una lista de las probabilidades de todos </a:t>
            </a:r>
            <a:r>
              <a:rPr lang="es-MX" sz="3600" dirty="0" smtClean="0"/>
              <a:t>los resultados </a:t>
            </a:r>
            <a:r>
              <a:rPr lang="es-MX" sz="3600" dirty="0"/>
              <a:t>posibles que pudiera resultar si el experimento se hace; es decir, es la suma </a:t>
            </a:r>
            <a:r>
              <a:rPr lang="es-MX" sz="3600" dirty="0" smtClean="0"/>
              <a:t>de todas </a:t>
            </a:r>
            <a:r>
              <a:rPr lang="es-MX" sz="3600" dirty="0"/>
              <a:t>las funciones en las que interviene la variable aleatoria “x” bajo estudio</a:t>
            </a:r>
            <a:r>
              <a:rPr lang="es-MX" sz="3600" dirty="0" smtClean="0"/>
              <a:t>. </a:t>
            </a:r>
            <a:r>
              <a:rPr lang="es-MX" sz="3600" dirty="0"/>
              <a:t>(Distribuciones de Probabilidad, Maestría en Administración, UNAM)</a:t>
            </a:r>
          </a:p>
          <a:p>
            <a:pPr algn="just"/>
            <a:endParaRPr lang="es-MX" sz="3600" dirty="0"/>
          </a:p>
        </p:txBody>
      </p:sp>
    </p:spTree>
    <p:extLst>
      <p:ext uri="{BB962C8B-B14F-4D97-AF65-F5344CB8AC3E}">
        <p14:creationId xmlns:p14="http://schemas.microsoft.com/office/powerpoint/2010/main" val="1546928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3</a:t>
            </a:r>
            <a:r>
              <a:rPr lang="es-MX" u="sng" dirty="0" smtClean="0"/>
              <a:t>. DISTRIBUCIÓN GEOMÉTRICA</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2286000"/>
                <a:ext cx="9720073" cy="3540034"/>
              </a:xfrm>
            </p:spPr>
            <p:txBody>
              <a:bodyPr>
                <a:normAutofit fontScale="92500"/>
              </a:bodyPr>
              <a:lstStyle/>
              <a:p>
                <a:pPr marL="0" indent="0" algn="just">
                  <a:buNone/>
                </a:pPr>
                <a:r>
                  <a:rPr lang="es-MX" sz="2800" b="1" dirty="0" smtClean="0"/>
                  <a:t>Ejemplo2:</a:t>
                </a:r>
              </a:p>
              <a:p>
                <a:pPr marL="0" indent="0" algn="just">
                  <a:buNone/>
                </a:pPr>
                <a:r>
                  <a:rPr lang="es-MX" sz="2800" b="1" dirty="0"/>
                  <a:t>x = 5</a:t>
                </a:r>
                <a:r>
                  <a:rPr lang="es-MX" sz="2800" dirty="0"/>
                  <a:t> que el quinto pozo sea el primero que requiera reparaciones en un </a:t>
                </a:r>
                <a:r>
                  <a:rPr lang="es-MX" sz="2800" dirty="0" smtClean="0"/>
                  <a:t>año</a:t>
                </a:r>
                <a:endParaRPr lang="es-MX" sz="2800" dirty="0"/>
              </a:p>
              <a:p>
                <a:pPr marL="0" indent="0" algn="just">
                  <a:buNone/>
                </a:pPr>
                <a:r>
                  <a:rPr lang="es-MX" sz="2800" b="1" dirty="0"/>
                  <a:t>p = 0.20</a:t>
                </a:r>
                <a:r>
                  <a:rPr lang="es-MX" sz="2800" dirty="0"/>
                  <a:t> = probabilidad de que un pozo requiera reparaciones en el término de un </a:t>
                </a:r>
                <a:r>
                  <a:rPr lang="es-MX" sz="2800" dirty="0" smtClean="0"/>
                  <a:t>año</a:t>
                </a:r>
                <a:endParaRPr lang="es-MX" sz="2800" dirty="0"/>
              </a:p>
              <a:p>
                <a:pPr marL="0" indent="0" algn="just">
                  <a:buNone/>
                </a:pPr>
                <a:r>
                  <a:rPr lang="es-MX" sz="2800" b="1" dirty="0"/>
                  <a:t>q = 0.80</a:t>
                </a:r>
                <a:r>
                  <a:rPr lang="es-MX" sz="2800" dirty="0"/>
                  <a:t> = probabilidad de que un pozo no requiera reparaciones en el término de un </a:t>
                </a:r>
                <a:r>
                  <a:rPr lang="es-MX" sz="2800" dirty="0" smtClean="0"/>
                  <a:t>año</a:t>
                </a:r>
              </a:p>
              <a:p>
                <a:pPr marL="0" indent="0" algn="just">
                  <a:buNone/>
                </a:pPr>
                <a14:m>
                  <m:oMathPara xmlns:m="http://schemas.openxmlformats.org/officeDocument/2006/math">
                    <m:oMathParaPr>
                      <m:jc m:val="centerGroup"/>
                    </m:oMathParaPr>
                    <m:oMath xmlns:m="http://schemas.openxmlformats.org/officeDocument/2006/math">
                      <m:func>
                        <m:funcPr>
                          <m:ctrlPr>
                            <a:rPr lang="es-MX" sz="2800" b="0" i="1" smtClean="0">
                              <a:latin typeface="Cambria Math" panose="02040503050406030204" pitchFamily="18" charset="0"/>
                            </a:rPr>
                          </m:ctrlPr>
                        </m:funcPr>
                        <m:fName>
                          <m:r>
                            <m:rPr>
                              <m:sty m:val="p"/>
                            </m:rPr>
                            <a:rPr lang="es-MX" sz="2800" b="0" i="0" smtClean="0">
                              <a:latin typeface="Cambria Math" panose="02040503050406030204" pitchFamily="18" charset="0"/>
                            </a:rPr>
                            <m:t>Pr</m:t>
                          </m:r>
                        </m:fName>
                        <m:e>
                          <m:d>
                            <m:dPr>
                              <m:ctrlPr>
                                <a:rPr lang="es-MX" sz="2800" b="0" i="1" smtClean="0">
                                  <a:latin typeface="Cambria Math" panose="02040503050406030204" pitchFamily="18" charset="0"/>
                                </a:rPr>
                              </m:ctrlPr>
                            </m:dPr>
                            <m:e>
                              <m:r>
                                <a:rPr lang="es-MX" sz="2800" b="0" i="1" smtClean="0">
                                  <a:latin typeface="Cambria Math" panose="02040503050406030204" pitchFamily="18" charset="0"/>
                                </a:rPr>
                                <m:t>𝑋</m:t>
                              </m:r>
                              <m:r>
                                <a:rPr lang="es-MX" sz="2800" b="0" i="1" smtClean="0">
                                  <a:latin typeface="Cambria Math" panose="02040503050406030204" pitchFamily="18" charset="0"/>
                                </a:rPr>
                                <m:t>=5</m:t>
                              </m:r>
                            </m:e>
                          </m:d>
                        </m:e>
                      </m:func>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d>
                            <m:dPr>
                              <m:ctrlPr>
                                <a:rPr lang="es-MX" sz="2800" b="0" i="1" smtClean="0">
                                  <a:latin typeface="Cambria Math" panose="02040503050406030204" pitchFamily="18" charset="0"/>
                                </a:rPr>
                              </m:ctrlPr>
                            </m:dPr>
                            <m:e>
                              <m:r>
                                <a:rPr lang="es-MX" sz="2800" b="0" i="1" smtClean="0">
                                  <a:latin typeface="Cambria Math" panose="02040503050406030204" pitchFamily="18" charset="0"/>
                                </a:rPr>
                                <m:t>0.80</m:t>
                              </m:r>
                            </m:e>
                          </m:d>
                        </m:e>
                        <m:sup>
                          <m:r>
                            <a:rPr lang="es-MX" sz="2800" b="0" i="1" smtClean="0">
                              <a:latin typeface="Cambria Math" panose="02040503050406030204" pitchFamily="18" charset="0"/>
                            </a:rPr>
                            <m:t>5−1</m:t>
                          </m:r>
                        </m:sup>
                      </m:sSup>
                      <m:d>
                        <m:dPr>
                          <m:ctrlPr>
                            <a:rPr lang="es-MX" sz="2800" b="0" i="1" smtClean="0">
                              <a:latin typeface="Cambria Math" panose="02040503050406030204" pitchFamily="18" charset="0"/>
                            </a:rPr>
                          </m:ctrlPr>
                        </m:dPr>
                        <m:e>
                          <m:r>
                            <a:rPr lang="es-MX" sz="2800" b="0" i="1" smtClean="0">
                              <a:latin typeface="Cambria Math" panose="02040503050406030204" pitchFamily="18" charset="0"/>
                            </a:rPr>
                            <m:t>0.20</m:t>
                          </m:r>
                        </m:e>
                      </m:d>
                      <m:r>
                        <a:rPr lang="es-MX" sz="2800" b="0" i="1" smtClean="0">
                          <a:latin typeface="Cambria Math" panose="02040503050406030204" pitchFamily="18" charset="0"/>
                        </a:rPr>
                        <m:t>=0.08192</m:t>
                      </m:r>
                    </m:oMath>
                  </m:oMathPara>
                </a14:m>
                <a:endParaRPr lang="es-MX" sz="2800"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2286000"/>
                <a:ext cx="9720073" cy="3540034"/>
              </a:xfrm>
              <a:blipFill>
                <a:blip r:embed="rId2"/>
                <a:stretch>
                  <a:fillRect l="-1567" t="-2582" r="-1505"/>
                </a:stretch>
              </a:blipFill>
            </p:spPr>
            <p:txBody>
              <a:bodyPr/>
              <a:lstStyle/>
              <a:p>
                <a:r>
                  <a:rPr lang="es-MX">
                    <a:noFill/>
                  </a:rPr>
                  <a:t> </a:t>
                </a:r>
              </a:p>
            </p:txBody>
          </p:sp>
        </mc:Fallback>
      </mc:AlternateContent>
    </p:spTree>
    <p:extLst>
      <p:ext uri="{BB962C8B-B14F-4D97-AF65-F5344CB8AC3E}">
        <p14:creationId xmlns:p14="http://schemas.microsoft.com/office/powerpoint/2010/main" val="3291377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2285999"/>
                <a:ext cx="9720073" cy="3798278"/>
              </a:xfrm>
            </p:spPr>
            <p:txBody>
              <a:bodyPr>
                <a:noAutofit/>
              </a:bodyPr>
              <a:lstStyle/>
              <a:p>
                <a:pPr marL="0" indent="0" algn="just">
                  <a:buNone/>
                </a:pPr>
                <a:r>
                  <a:rPr lang="es-MX" sz="2800" dirty="0" smtClean="0"/>
                  <a:t>La distribución de </a:t>
                </a:r>
                <a:r>
                  <a:rPr lang="es-MX" sz="2800" dirty="0" err="1" smtClean="0"/>
                  <a:t>Poisson</a:t>
                </a:r>
                <a:r>
                  <a:rPr lang="es-MX" sz="2800" dirty="0" smtClean="0"/>
                  <a:t> suele emplearse para representar experimentos en los que se analiza el número de veces que ocurre cierto suceso en un intervalo. Es discreta, pues los valores que puede tomar la variable aleatoria son números naturales. Aunque en la distribución de </a:t>
                </a:r>
                <a:r>
                  <a:rPr lang="es-MX" sz="2800" dirty="0" err="1" smtClean="0"/>
                  <a:t>Poisson</a:t>
                </a:r>
                <a:r>
                  <a:rPr lang="es-MX" sz="2800" dirty="0" smtClean="0"/>
                  <a:t> los casos posibles en teoría son infinitos (numerables).</a:t>
                </a:r>
              </a:p>
              <a:p>
                <a:pPr marL="0" indent="0" algn="just">
                  <a:buNone/>
                </a:pPr>
                <a:r>
                  <a:rPr lang="es-MX" sz="2800" dirty="0" smtClean="0"/>
                  <a:t>La distribución de </a:t>
                </a:r>
                <a:r>
                  <a:rPr lang="es-MX" sz="2800" dirty="0" err="1" smtClean="0"/>
                  <a:t>Poisson</a:t>
                </a:r>
                <a:r>
                  <a:rPr lang="es-MX" sz="2800" dirty="0" smtClean="0"/>
                  <a:t> se caracteriza por un solo parámetro lambda (</a:t>
                </a:r>
                <a14:m>
                  <m:oMath xmlns:m="http://schemas.openxmlformats.org/officeDocument/2006/math">
                    <m:r>
                      <a:rPr lang="es-MX" sz="2800" i="1" smtClean="0">
                        <a:latin typeface="Cambria Math" panose="02040503050406030204" pitchFamily="18" charset="0"/>
                      </a:rPr>
                      <m:t>𝜆</m:t>
                    </m:r>
                  </m:oMath>
                </a14:m>
                <a:r>
                  <a:rPr lang="es-MX" sz="2800" dirty="0" smtClean="0"/>
                  <a:t>), en donde la media y la varianza es también lambda.</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2285999"/>
                <a:ext cx="9720073" cy="3798278"/>
              </a:xfrm>
              <a:blipFill>
                <a:blip r:embed="rId2"/>
                <a:stretch>
                  <a:fillRect l="-1755" t="-2729" r="-1693"/>
                </a:stretch>
              </a:blipFill>
            </p:spPr>
            <p:txBody>
              <a:bodyPr/>
              <a:lstStyle/>
              <a:p>
                <a:r>
                  <a:rPr lang="es-MX">
                    <a:noFill/>
                  </a:rPr>
                  <a:t> </a:t>
                </a:r>
              </a:p>
            </p:txBody>
          </p:sp>
        </mc:Fallback>
      </mc:AlternateContent>
    </p:spTree>
    <p:extLst>
      <p:ext uri="{BB962C8B-B14F-4D97-AF65-F5344CB8AC3E}">
        <p14:creationId xmlns:p14="http://schemas.microsoft.com/office/powerpoint/2010/main" val="1642386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2285999"/>
                <a:ext cx="9720073" cy="1776047"/>
              </a:xfrm>
            </p:spPr>
            <p:txBody>
              <a:bodyPr>
                <a:noAutofit/>
              </a:bodyPr>
              <a:lstStyle/>
              <a:p>
                <a:pPr marL="0" indent="0" algn="just">
                  <a:buNone/>
                </a:pPr>
                <a:r>
                  <a:rPr lang="es-MX" sz="2800" dirty="0" smtClean="0"/>
                  <a:t>Bajo las anteriores condiciones la variable X = número de veces que ocurre el suceso, se dice que sigue una distribución de </a:t>
                </a:r>
                <a:r>
                  <a:rPr lang="es-MX" sz="2800" dirty="0" err="1" smtClean="0"/>
                  <a:t>Poisson</a:t>
                </a:r>
                <a:r>
                  <a:rPr lang="es-MX" sz="2800" dirty="0" smtClean="0"/>
                  <a:t> de parámetro </a:t>
                </a:r>
                <a14:m>
                  <m:oMath xmlns:m="http://schemas.openxmlformats.org/officeDocument/2006/math">
                    <m:r>
                      <a:rPr lang="es-MX" sz="2800" i="1">
                        <a:latin typeface="Cambria Math" panose="02040503050406030204" pitchFamily="18" charset="0"/>
                      </a:rPr>
                      <m:t>𝜆</m:t>
                    </m:r>
                    <m:r>
                      <a:rPr lang="es-MX" sz="2800" b="0" i="0" smtClean="0">
                        <a:latin typeface="Cambria Math" panose="02040503050406030204" pitchFamily="18" charset="0"/>
                      </a:rPr>
                      <m:t>, </m:t>
                    </m:r>
                    <m:r>
                      <m:rPr>
                        <m:sty m:val="p"/>
                      </m:rPr>
                      <a:rPr lang="es-MX" sz="2800" b="0" i="0" smtClean="0">
                        <a:latin typeface="Cambria Math" panose="02040503050406030204" pitchFamily="18" charset="0"/>
                      </a:rPr>
                      <m:t>X</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𝑃</m:t>
                    </m:r>
                    <m:r>
                      <a:rPr lang="es-MX" sz="2800" b="0" i="1" smtClean="0">
                        <a:latin typeface="Cambria Math" panose="02040503050406030204" pitchFamily="18" charset="0"/>
                        <a:ea typeface="Cambria Math" panose="02040503050406030204" pitchFamily="18" charset="0"/>
                      </a:rPr>
                      <m:t>(</m:t>
                    </m:r>
                    <m:r>
                      <a:rPr lang="es-MX" sz="2800" i="1">
                        <a:latin typeface="Cambria Math" panose="02040503050406030204" pitchFamily="18" charset="0"/>
                      </a:rPr>
                      <m:t>𝜆</m:t>
                    </m:r>
                    <m:r>
                      <a:rPr lang="es-MX" sz="2800" b="0" i="1" smtClean="0">
                        <a:latin typeface="Cambria Math" panose="02040503050406030204" pitchFamily="18" charset="0"/>
                        <a:ea typeface="Cambria Math" panose="02040503050406030204" pitchFamily="18" charset="0"/>
                      </a:rPr>
                      <m:t>)</m:t>
                    </m:r>
                  </m:oMath>
                </a14:m>
                <a:r>
                  <a:rPr lang="es-MX" sz="2800" dirty="0" smtClean="0"/>
                  <a:t>. Los valores de la variable son {0,1,2,…,k,…} con probabilidades:</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2285999"/>
                <a:ext cx="9720073" cy="1776047"/>
              </a:xfrm>
              <a:blipFill>
                <a:blip r:embed="rId2"/>
                <a:stretch>
                  <a:fillRect l="-1755" t="-5842" r="-1693" b="-1375"/>
                </a:stretch>
              </a:blipFill>
            </p:spPr>
            <p:txBody>
              <a:bodyPr/>
              <a:lstStyle/>
              <a:p>
                <a:r>
                  <a:rPr lang="es-MX">
                    <a:noFill/>
                  </a:rPr>
                  <a:t> </a:t>
                </a:r>
              </a:p>
            </p:txBody>
          </p:sp>
        </mc:Fallback>
      </mc:AlternateContent>
      <p:pic>
        <p:nvPicPr>
          <p:cNvPr id="4" name="Imagen 3"/>
          <p:cNvPicPr>
            <a:picLocks noChangeAspect="1"/>
          </p:cNvPicPr>
          <p:nvPr/>
        </p:nvPicPr>
        <p:blipFill rotWithShape="1">
          <a:blip r:embed="rId3"/>
          <a:srcRect l="31535" t="32755" r="36220" b="56271"/>
          <a:stretch/>
        </p:blipFill>
        <p:spPr>
          <a:xfrm>
            <a:off x="2348753" y="4062046"/>
            <a:ext cx="7161021" cy="1298848"/>
          </a:xfrm>
          <a:prstGeom prst="rect">
            <a:avLst/>
          </a:prstGeom>
        </p:spPr>
      </p:pic>
    </p:spTree>
    <p:extLst>
      <p:ext uri="{BB962C8B-B14F-4D97-AF65-F5344CB8AC3E}">
        <p14:creationId xmlns:p14="http://schemas.microsoft.com/office/powerpoint/2010/main" val="4139560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5999"/>
            <a:ext cx="9720073" cy="3720354"/>
          </a:xfrm>
        </p:spPr>
        <p:txBody>
          <a:bodyPr>
            <a:noAutofit/>
          </a:bodyPr>
          <a:lstStyle/>
          <a:p>
            <a:pPr marL="0" indent="0" algn="just">
              <a:buNone/>
            </a:pPr>
            <a:r>
              <a:rPr lang="es-MX" sz="3200" dirty="0" smtClean="0"/>
              <a:t>Ejemplos:</a:t>
            </a:r>
          </a:p>
          <a:p>
            <a:pPr marL="514350" indent="-514350" algn="just">
              <a:buFont typeface="+mj-lt"/>
              <a:buAutoNum type="arabicPeriod"/>
            </a:pPr>
            <a:r>
              <a:rPr lang="es-MX" sz="3200" dirty="0" smtClean="0"/>
              <a:t>El número de partículas emitidas por una substancia radiactiva en una hora.</a:t>
            </a:r>
          </a:p>
          <a:p>
            <a:pPr marL="514350" indent="-514350" algn="just">
              <a:buFont typeface="+mj-lt"/>
              <a:buAutoNum type="arabicPeriod"/>
            </a:pPr>
            <a:r>
              <a:rPr lang="es-MX" sz="3200" dirty="0" smtClean="0"/>
              <a:t>El número de mensajes que llegan a un servidor de correo durante una hora.</a:t>
            </a:r>
          </a:p>
        </p:txBody>
      </p:sp>
    </p:spTree>
    <p:extLst>
      <p:ext uri="{BB962C8B-B14F-4D97-AF65-F5344CB8AC3E}">
        <p14:creationId xmlns:p14="http://schemas.microsoft.com/office/powerpoint/2010/main" val="2917588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5999"/>
            <a:ext cx="9720073" cy="3720354"/>
          </a:xfrm>
        </p:spPr>
        <p:txBody>
          <a:bodyPr>
            <a:noAutofit/>
          </a:bodyPr>
          <a:lstStyle/>
          <a:p>
            <a:pPr marL="0" indent="0" algn="just">
              <a:buNone/>
            </a:pPr>
            <a:r>
              <a:rPr lang="es-MX" sz="3200" dirty="0" smtClean="0"/>
              <a:t>Propiedades:</a:t>
            </a:r>
          </a:p>
        </p:txBody>
      </p:sp>
      <p:pic>
        <p:nvPicPr>
          <p:cNvPr id="4" name="Imagen 3"/>
          <p:cNvPicPr>
            <a:picLocks noChangeAspect="1"/>
          </p:cNvPicPr>
          <p:nvPr/>
        </p:nvPicPr>
        <p:blipFill rotWithShape="1">
          <a:blip r:embed="rId2"/>
          <a:srcRect l="16101" t="22269" r="18995" b="57046"/>
          <a:stretch/>
        </p:blipFill>
        <p:spPr>
          <a:xfrm>
            <a:off x="537883" y="3316941"/>
            <a:ext cx="11189292" cy="1900518"/>
          </a:xfrm>
          <a:prstGeom prst="rect">
            <a:avLst/>
          </a:prstGeom>
        </p:spPr>
      </p:pic>
    </p:spTree>
    <p:extLst>
      <p:ext uri="{BB962C8B-B14F-4D97-AF65-F5344CB8AC3E}">
        <p14:creationId xmlns:p14="http://schemas.microsoft.com/office/powerpoint/2010/main" val="3981067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5999"/>
            <a:ext cx="9720073" cy="3720354"/>
          </a:xfrm>
        </p:spPr>
        <p:txBody>
          <a:bodyPr>
            <a:noAutofit/>
          </a:bodyPr>
          <a:lstStyle/>
          <a:p>
            <a:pPr marL="0" indent="0" algn="just">
              <a:buNone/>
            </a:pPr>
            <a:r>
              <a:rPr lang="es-MX" sz="3200" b="1" dirty="0" smtClean="0"/>
              <a:t>Ejemplo1:</a:t>
            </a:r>
            <a:r>
              <a:rPr lang="es-MX" sz="3200" dirty="0"/>
              <a:t> En una clínica el promedio de atención es 16 pacientes por 4 horas, encuentre la probabilidad que en </a:t>
            </a:r>
            <a:r>
              <a:rPr lang="es-MX" sz="3200" dirty="0" smtClean="0"/>
              <a:t>a) 30 </a:t>
            </a:r>
            <a:r>
              <a:rPr lang="es-MX" sz="3200" dirty="0"/>
              <a:t>minutos se atiendan menos de 3 personas y que en </a:t>
            </a:r>
            <a:r>
              <a:rPr lang="es-MX" sz="3200" dirty="0" smtClean="0"/>
              <a:t>b) 180 </a:t>
            </a:r>
            <a:r>
              <a:rPr lang="es-MX" sz="3200" dirty="0"/>
              <a:t>minutos se atiendan 12 pacientes.</a:t>
            </a:r>
          </a:p>
          <a:p>
            <a:pPr marL="0" indent="0" algn="just">
              <a:buNone/>
            </a:pPr>
            <a:endParaRPr lang="es-MX" sz="3200" dirty="0" smtClean="0"/>
          </a:p>
        </p:txBody>
      </p:sp>
    </p:spTree>
    <p:extLst>
      <p:ext uri="{BB962C8B-B14F-4D97-AF65-F5344CB8AC3E}">
        <p14:creationId xmlns:p14="http://schemas.microsoft.com/office/powerpoint/2010/main" val="1109980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5999"/>
            <a:ext cx="9720073" cy="3720354"/>
          </a:xfrm>
        </p:spPr>
        <p:txBody>
          <a:bodyPr>
            <a:noAutofit/>
          </a:bodyPr>
          <a:lstStyle/>
          <a:p>
            <a:pPr marL="0" indent="0" algn="just">
              <a:buNone/>
            </a:pPr>
            <a:r>
              <a:rPr lang="es-MX" sz="3200" b="1" dirty="0" smtClean="0"/>
              <a:t>Ejemplo1: a)</a:t>
            </a:r>
            <a:endParaRPr lang="es-MX" sz="3200" dirty="0" smtClean="0"/>
          </a:p>
        </p:txBody>
      </p:sp>
      <p:pic>
        <p:nvPicPr>
          <p:cNvPr id="6" name="Imagen 5"/>
          <p:cNvPicPr>
            <a:picLocks noChangeAspect="1"/>
          </p:cNvPicPr>
          <p:nvPr/>
        </p:nvPicPr>
        <p:blipFill rotWithShape="1">
          <a:blip r:embed="rId2"/>
          <a:srcRect l="31535" t="32755" r="52106" b="56271"/>
          <a:stretch/>
        </p:blipFill>
        <p:spPr>
          <a:xfrm>
            <a:off x="4067690" y="1883665"/>
            <a:ext cx="3632947" cy="1298848"/>
          </a:xfrm>
          <a:prstGeom prst="rect">
            <a:avLst/>
          </a:prstGeom>
        </p:spPr>
      </p:pic>
      <mc:AlternateContent xmlns:mc="http://schemas.openxmlformats.org/markup-compatibility/2006" xmlns:a14="http://schemas.microsoft.com/office/drawing/2010/main">
        <mc:Choice Requires="a14">
          <p:sp>
            <p:nvSpPr>
              <p:cNvPr id="7" name="CuadroTexto 6"/>
              <p:cNvSpPr txBox="1"/>
              <p:nvPr/>
            </p:nvSpPr>
            <p:spPr>
              <a:xfrm>
                <a:off x="312039" y="3014177"/>
                <a:ext cx="1114425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𝑃𝑟</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𝑥</m:t>
                          </m:r>
                          <m:r>
                            <a:rPr lang="es-MX" sz="3200" b="0" i="1" smtClean="0">
                              <a:latin typeface="Cambria Math" panose="02040503050406030204" pitchFamily="18" charset="0"/>
                            </a:rPr>
                            <m:t>&lt;3</m:t>
                          </m:r>
                        </m:e>
                      </m:d>
                      <m:r>
                        <a:rPr lang="es-MX" sz="3200" b="0" i="1" smtClean="0">
                          <a:latin typeface="Cambria Math" panose="02040503050406030204" pitchFamily="18" charset="0"/>
                        </a:rPr>
                        <m:t>=</m:t>
                      </m:r>
                      <m:r>
                        <a:rPr lang="es-MX" sz="3200" b="0" i="1" smtClean="0">
                          <a:latin typeface="Cambria Math" panose="02040503050406030204" pitchFamily="18" charset="0"/>
                        </a:rPr>
                        <m:t>𝑃</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𝑥</m:t>
                          </m:r>
                          <m:r>
                            <a:rPr lang="es-MX" sz="3200" b="0" i="1" smtClean="0">
                              <a:latin typeface="Cambria Math" panose="02040503050406030204" pitchFamily="18" charset="0"/>
                            </a:rPr>
                            <m:t>=0</m:t>
                          </m:r>
                        </m:e>
                      </m:d>
                      <m:r>
                        <a:rPr lang="es-MX" sz="3200" b="0" i="1" smtClean="0">
                          <a:latin typeface="Cambria Math" panose="02040503050406030204" pitchFamily="18" charset="0"/>
                        </a:rPr>
                        <m:t>+</m:t>
                      </m:r>
                      <m:r>
                        <a:rPr lang="es-MX" sz="3200" b="0" i="1" smtClean="0">
                          <a:latin typeface="Cambria Math" panose="02040503050406030204" pitchFamily="18" charset="0"/>
                        </a:rPr>
                        <m:t>𝑃</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𝑥</m:t>
                          </m:r>
                          <m:r>
                            <a:rPr lang="es-MX" sz="3200" b="0" i="1" smtClean="0">
                              <a:latin typeface="Cambria Math" panose="02040503050406030204" pitchFamily="18" charset="0"/>
                            </a:rPr>
                            <m:t>=1</m:t>
                          </m:r>
                        </m:e>
                      </m:d>
                      <m:r>
                        <a:rPr lang="es-MX" sz="3200" b="0" i="1" smtClean="0">
                          <a:latin typeface="Cambria Math" panose="02040503050406030204" pitchFamily="18" charset="0"/>
                        </a:rPr>
                        <m:t>+</m:t>
                      </m:r>
                      <m:r>
                        <a:rPr lang="es-MX" sz="3200" b="0" i="1" smtClean="0">
                          <a:latin typeface="Cambria Math" panose="02040503050406030204" pitchFamily="18" charset="0"/>
                        </a:rPr>
                        <m:t>𝑃</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𝑥</m:t>
                          </m:r>
                          <m:r>
                            <a:rPr lang="es-MX" sz="3200" b="0" i="1" smtClean="0">
                              <a:latin typeface="Cambria Math" panose="02040503050406030204" pitchFamily="18" charset="0"/>
                            </a:rPr>
                            <m:t>=2</m:t>
                          </m:r>
                        </m:e>
                      </m:d>
                    </m:oMath>
                  </m:oMathPara>
                </a14:m>
                <a:endParaRPr lang="es-MX" sz="3200" b="0" dirty="0" smtClean="0"/>
              </a:p>
            </p:txBody>
          </p:sp>
        </mc:Choice>
        <mc:Fallback xmlns="">
          <p:sp>
            <p:nvSpPr>
              <p:cNvPr id="7" name="CuadroTexto 6"/>
              <p:cNvSpPr txBox="1">
                <a:spLocks noRot="1" noChangeAspect="1" noMove="1" noResize="1" noEditPoints="1" noAdjustHandles="1" noChangeArrowheads="1" noChangeShapeType="1" noTextEdit="1"/>
              </p:cNvSpPr>
              <p:nvPr/>
            </p:nvSpPr>
            <p:spPr>
              <a:xfrm>
                <a:off x="312039" y="3014177"/>
                <a:ext cx="11144250" cy="492443"/>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312038" y="3797577"/>
                <a:ext cx="11144250" cy="9881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𝑃𝑟</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𝑥</m:t>
                          </m:r>
                          <m:r>
                            <a:rPr lang="es-MX" sz="3200" b="0" i="1" smtClean="0">
                              <a:latin typeface="Cambria Math" panose="02040503050406030204" pitchFamily="18" charset="0"/>
                            </a:rPr>
                            <m:t>&lt;3</m:t>
                          </m:r>
                        </m:e>
                      </m:d>
                      <m:r>
                        <a:rPr lang="es-MX" sz="3200" b="0" i="1" smtClean="0">
                          <a:latin typeface="Cambria Math" panose="02040503050406030204" pitchFamily="18" charset="0"/>
                        </a:rPr>
                        <m:t>= </m:t>
                      </m:r>
                      <m:f>
                        <m:fPr>
                          <m:ctrlPr>
                            <a:rPr lang="es-MX" sz="3200" b="0" i="1" smtClean="0">
                              <a:latin typeface="Cambria Math" panose="02040503050406030204" pitchFamily="18" charset="0"/>
                            </a:rPr>
                          </m:ctrlPr>
                        </m:fPr>
                        <m:num>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𝑒</m:t>
                              </m:r>
                            </m:e>
                            <m:sup>
                              <m:r>
                                <a:rPr lang="es-MX" sz="3200" b="0" i="1" smtClean="0">
                                  <a:latin typeface="Cambria Math" panose="02040503050406030204" pitchFamily="18" charset="0"/>
                                </a:rPr>
                                <m:t>−2</m:t>
                              </m:r>
                            </m:sup>
                          </m:sSup>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(2)</m:t>
                              </m:r>
                            </m:e>
                            <m:sup>
                              <m:r>
                                <a:rPr lang="es-MX" sz="3200" b="0" i="1" smtClean="0">
                                  <a:latin typeface="Cambria Math" panose="02040503050406030204" pitchFamily="18" charset="0"/>
                                </a:rPr>
                                <m:t>0</m:t>
                              </m:r>
                            </m:sup>
                          </m:sSup>
                        </m:num>
                        <m:den>
                          <m:r>
                            <a:rPr lang="es-MX" sz="3200" b="0" i="1" smtClean="0">
                              <a:latin typeface="Cambria Math" panose="02040503050406030204" pitchFamily="18" charset="0"/>
                            </a:rPr>
                            <m:t>0!</m:t>
                          </m:r>
                        </m:den>
                      </m:f>
                      <m:r>
                        <a:rPr lang="es-MX" sz="3200" b="0" i="1" smtClean="0">
                          <a:latin typeface="Cambria Math" panose="02040503050406030204" pitchFamily="18" charset="0"/>
                        </a:rPr>
                        <m:t>+</m:t>
                      </m:r>
                      <m:f>
                        <m:fPr>
                          <m:ctrlPr>
                            <a:rPr lang="es-MX" sz="3200" b="0" i="1" smtClean="0">
                              <a:latin typeface="Cambria Math" panose="02040503050406030204" pitchFamily="18" charset="0"/>
                            </a:rPr>
                          </m:ctrlPr>
                        </m:fPr>
                        <m:num>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𝑒</m:t>
                              </m:r>
                            </m:e>
                            <m:sup>
                              <m:r>
                                <a:rPr lang="es-MX" sz="3200" b="0" i="1" smtClean="0">
                                  <a:latin typeface="Cambria Math" panose="02040503050406030204" pitchFamily="18" charset="0"/>
                                </a:rPr>
                                <m:t>−2</m:t>
                              </m:r>
                            </m:sup>
                          </m:sSup>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(2)</m:t>
                              </m:r>
                            </m:e>
                            <m:sup>
                              <m:r>
                                <a:rPr lang="es-MX" sz="3200" b="0" i="1" smtClean="0">
                                  <a:latin typeface="Cambria Math" panose="02040503050406030204" pitchFamily="18" charset="0"/>
                                </a:rPr>
                                <m:t>1</m:t>
                              </m:r>
                            </m:sup>
                          </m:sSup>
                        </m:num>
                        <m:den>
                          <m:r>
                            <a:rPr lang="es-MX" sz="3200" b="0" i="1" smtClean="0">
                              <a:latin typeface="Cambria Math" panose="02040503050406030204" pitchFamily="18" charset="0"/>
                            </a:rPr>
                            <m:t>1!</m:t>
                          </m:r>
                        </m:den>
                      </m:f>
                      <m:r>
                        <a:rPr lang="es-MX" sz="3200" b="0" i="1" smtClean="0">
                          <a:latin typeface="Cambria Math" panose="02040503050406030204" pitchFamily="18" charset="0"/>
                        </a:rPr>
                        <m:t>+</m:t>
                      </m:r>
                      <m:f>
                        <m:fPr>
                          <m:ctrlPr>
                            <a:rPr lang="es-MX" sz="3200" b="0" i="1" smtClean="0">
                              <a:latin typeface="Cambria Math" panose="02040503050406030204" pitchFamily="18" charset="0"/>
                            </a:rPr>
                          </m:ctrlPr>
                        </m:fPr>
                        <m:num>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𝑒</m:t>
                              </m:r>
                            </m:e>
                            <m:sup>
                              <m:r>
                                <a:rPr lang="es-MX" sz="3200" b="0" i="1" smtClean="0">
                                  <a:latin typeface="Cambria Math" panose="02040503050406030204" pitchFamily="18" charset="0"/>
                                </a:rPr>
                                <m:t>−2</m:t>
                              </m:r>
                            </m:sup>
                          </m:sSup>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(2)</m:t>
                              </m:r>
                            </m:e>
                            <m:sup>
                              <m:r>
                                <a:rPr lang="es-MX" sz="3200" b="0" i="1" smtClean="0">
                                  <a:latin typeface="Cambria Math" panose="02040503050406030204" pitchFamily="18" charset="0"/>
                                </a:rPr>
                                <m:t>2</m:t>
                              </m:r>
                            </m:sup>
                          </m:sSup>
                        </m:num>
                        <m:den>
                          <m:r>
                            <a:rPr lang="es-MX" sz="3200" b="0" i="1" smtClean="0">
                              <a:latin typeface="Cambria Math" panose="02040503050406030204" pitchFamily="18" charset="0"/>
                            </a:rPr>
                            <m:t>2!</m:t>
                          </m:r>
                        </m:den>
                      </m:f>
                    </m:oMath>
                  </m:oMathPara>
                </a14:m>
                <a:endParaRPr lang="es-MX" sz="3200" b="0" dirty="0" smtClean="0"/>
              </a:p>
            </p:txBody>
          </p:sp>
        </mc:Choice>
        <mc:Fallback xmlns="">
          <p:sp>
            <p:nvSpPr>
              <p:cNvPr id="8" name="CuadroTexto 7"/>
              <p:cNvSpPr txBox="1">
                <a:spLocks noRot="1" noChangeAspect="1" noMove="1" noResize="1" noEditPoints="1" noAdjustHandles="1" noChangeArrowheads="1" noChangeShapeType="1" noTextEdit="1"/>
              </p:cNvSpPr>
              <p:nvPr/>
            </p:nvSpPr>
            <p:spPr>
              <a:xfrm>
                <a:off x="312038" y="3797577"/>
                <a:ext cx="11144250" cy="988156"/>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12038" y="5076690"/>
                <a:ext cx="1114425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𝑃𝑟</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𝑥</m:t>
                          </m:r>
                          <m:r>
                            <a:rPr lang="es-MX" sz="3200" b="0" i="1" smtClean="0">
                              <a:latin typeface="Cambria Math" panose="02040503050406030204" pitchFamily="18" charset="0"/>
                            </a:rPr>
                            <m:t>&lt;3</m:t>
                          </m:r>
                        </m:e>
                      </m:d>
                      <m:r>
                        <a:rPr lang="es-MX" sz="3200" b="0" i="1" smtClean="0">
                          <a:latin typeface="Cambria Math" panose="02040503050406030204" pitchFamily="18" charset="0"/>
                        </a:rPr>
                        <m:t>=0.1353+0.2707+0.2707</m:t>
                      </m:r>
                    </m:oMath>
                  </m:oMathPara>
                </a14:m>
                <a:endParaRPr lang="es-MX" sz="3200" b="0" dirty="0" smtClean="0"/>
              </a:p>
            </p:txBody>
          </p:sp>
        </mc:Choice>
        <mc:Fallback xmlns="">
          <p:sp>
            <p:nvSpPr>
              <p:cNvPr id="9" name="CuadroTexto 8"/>
              <p:cNvSpPr txBox="1">
                <a:spLocks noRot="1" noChangeAspect="1" noMove="1" noResize="1" noEditPoints="1" noAdjustHandles="1" noChangeArrowheads="1" noChangeShapeType="1" noTextEdit="1"/>
              </p:cNvSpPr>
              <p:nvPr/>
            </p:nvSpPr>
            <p:spPr>
              <a:xfrm>
                <a:off x="312038" y="5076690"/>
                <a:ext cx="11144250" cy="492443"/>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69526" y="5860090"/>
                <a:ext cx="1114425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𝑃𝑟</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𝑥</m:t>
                          </m:r>
                          <m:r>
                            <a:rPr lang="es-MX" sz="3200" b="0" i="1" smtClean="0">
                              <a:latin typeface="Cambria Math" panose="02040503050406030204" pitchFamily="18" charset="0"/>
                            </a:rPr>
                            <m:t>&lt;3</m:t>
                          </m:r>
                        </m:e>
                      </m:d>
                      <m:r>
                        <a:rPr lang="es-MX" sz="3200" b="0" i="1" smtClean="0">
                          <a:latin typeface="Cambria Math" panose="02040503050406030204" pitchFamily="18" charset="0"/>
                        </a:rPr>
                        <m:t>=0.6767</m:t>
                      </m:r>
                    </m:oMath>
                  </m:oMathPara>
                </a14:m>
                <a:endParaRPr lang="es-MX" sz="3200" b="0" dirty="0" smtClean="0"/>
              </a:p>
            </p:txBody>
          </p:sp>
        </mc:Choice>
        <mc:Fallback xmlns="">
          <p:sp>
            <p:nvSpPr>
              <p:cNvPr id="10" name="CuadroTexto 9"/>
              <p:cNvSpPr txBox="1">
                <a:spLocks noRot="1" noChangeAspect="1" noMove="1" noResize="1" noEditPoints="1" noAdjustHandles="1" noChangeArrowheads="1" noChangeShapeType="1" noTextEdit="1"/>
              </p:cNvSpPr>
              <p:nvPr/>
            </p:nvSpPr>
            <p:spPr>
              <a:xfrm>
                <a:off x="469526" y="5860090"/>
                <a:ext cx="11144250" cy="492443"/>
              </a:xfrm>
              <a:prstGeom prst="rect">
                <a:avLst/>
              </a:prstGeom>
              <a:blipFill>
                <a:blip r:embed="rId6"/>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637547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5999"/>
            <a:ext cx="9720073" cy="3720354"/>
          </a:xfrm>
        </p:spPr>
        <p:txBody>
          <a:bodyPr>
            <a:noAutofit/>
          </a:bodyPr>
          <a:lstStyle/>
          <a:p>
            <a:pPr marL="0" indent="0" algn="just">
              <a:buNone/>
            </a:pPr>
            <a:r>
              <a:rPr lang="es-MX" sz="3200" b="1" dirty="0" smtClean="0"/>
              <a:t>Ejemplo1:</a:t>
            </a:r>
            <a:r>
              <a:rPr lang="es-MX" sz="3200" dirty="0"/>
              <a:t> </a:t>
            </a:r>
            <a:r>
              <a:rPr lang="es-MX" sz="3200" dirty="0" smtClean="0"/>
              <a:t>b)</a:t>
            </a:r>
            <a:endParaRPr lang="es-MX" sz="3200" dirty="0"/>
          </a:p>
          <a:p>
            <a:pPr marL="0" indent="0" algn="just">
              <a:buNone/>
            </a:pPr>
            <a:endParaRPr lang="es-MX" sz="3200" dirty="0" smtClean="0"/>
          </a:p>
        </p:txBody>
      </p:sp>
      <mc:AlternateContent xmlns:mc="http://schemas.openxmlformats.org/markup-compatibility/2006" xmlns:a14="http://schemas.microsoft.com/office/drawing/2010/main">
        <mc:Choice Requires="a14">
          <p:sp>
            <p:nvSpPr>
              <p:cNvPr id="6" name="CuadroTexto 5"/>
              <p:cNvSpPr txBox="1"/>
              <p:nvPr/>
            </p:nvSpPr>
            <p:spPr>
              <a:xfrm>
                <a:off x="1638300" y="2971800"/>
                <a:ext cx="7900368" cy="1231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s-MX" sz="4000" b="0" i="1" smtClean="0">
                              <a:latin typeface="Cambria Math" panose="02040503050406030204" pitchFamily="18" charset="0"/>
                            </a:rPr>
                          </m:ctrlPr>
                        </m:funcPr>
                        <m:fName>
                          <m:r>
                            <m:rPr>
                              <m:sty m:val="p"/>
                            </m:rPr>
                            <a:rPr lang="es-MX" sz="4000" b="0" i="0" smtClean="0">
                              <a:latin typeface="Cambria Math" panose="02040503050406030204" pitchFamily="18" charset="0"/>
                            </a:rPr>
                            <m:t>Pr</m:t>
                          </m:r>
                        </m:fName>
                        <m:e>
                          <m:d>
                            <m:dPr>
                              <m:ctrlPr>
                                <a:rPr lang="es-MX" sz="4000" b="0" i="1" smtClean="0">
                                  <a:latin typeface="Cambria Math" panose="02040503050406030204" pitchFamily="18" charset="0"/>
                                </a:rPr>
                              </m:ctrlPr>
                            </m:dPr>
                            <m:e>
                              <m:r>
                                <a:rPr lang="es-MX" sz="4000" b="0" i="1" smtClean="0">
                                  <a:latin typeface="Cambria Math" panose="02040503050406030204" pitchFamily="18" charset="0"/>
                                </a:rPr>
                                <m:t>𝑥</m:t>
                              </m:r>
                              <m:r>
                                <a:rPr lang="es-MX" sz="4000" b="0" i="1" smtClean="0">
                                  <a:latin typeface="Cambria Math" panose="02040503050406030204" pitchFamily="18" charset="0"/>
                                </a:rPr>
                                <m:t>=12</m:t>
                              </m:r>
                            </m:e>
                          </m:d>
                        </m:e>
                      </m:func>
                      <m:r>
                        <a:rPr lang="es-MX" sz="4000" b="0" i="1" smtClean="0">
                          <a:latin typeface="Cambria Math" panose="02040503050406030204" pitchFamily="18" charset="0"/>
                        </a:rPr>
                        <m:t>=</m:t>
                      </m:r>
                      <m:f>
                        <m:fPr>
                          <m:ctrlPr>
                            <a:rPr lang="es-MX" sz="4000" i="1" smtClean="0">
                              <a:latin typeface="Cambria Math" panose="02040503050406030204" pitchFamily="18" charset="0"/>
                            </a:rPr>
                          </m:ctrlPr>
                        </m:fPr>
                        <m:num>
                          <m:sSup>
                            <m:sSupPr>
                              <m:ctrlPr>
                                <a:rPr lang="es-MX" sz="4000" i="1" smtClean="0">
                                  <a:latin typeface="Cambria Math" panose="02040503050406030204" pitchFamily="18" charset="0"/>
                                </a:rPr>
                              </m:ctrlPr>
                            </m:sSupPr>
                            <m:e>
                              <m:r>
                                <a:rPr lang="es-MX" sz="4000" b="0" i="1" smtClean="0">
                                  <a:latin typeface="Cambria Math" panose="02040503050406030204" pitchFamily="18" charset="0"/>
                                </a:rPr>
                                <m:t>𝑒</m:t>
                              </m:r>
                            </m:e>
                            <m:sup>
                              <m:r>
                                <a:rPr lang="es-MX" sz="4000" b="0" i="1" smtClean="0">
                                  <a:latin typeface="Cambria Math" panose="02040503050406030204" pitchFamily="18" charset="0"/>
                                </a:rPr>
                                <m:t>−12</m:t>
                              </m:r>
                            </m:sup>
                          </m:sSup>
                          <m:sSup>
                            <m:sSupPr>
                              <m:ctrlPr>
                                <a:rPr lang="es-MX" sz="4000" i="1" smtClean="0">
                                  <a:latin typeface="Cambria Math" panose="02040503050406030204" pitchFamily="18" charset="0"/>
                                </a:rPr>
                              </m:ctrlPr>
                            </m:sSupPr>
                            <m:e>
                              <m:r>
                                <a:rPr lang="es-MX" sz="4000" b="0" i="1" smtClean="0">
                                  <a:latin typeface="Cambria Math" panose="02040503050406030204" pitchFamily="18" charset="0"/>
                                </a:rPr>
                                <m:t>(12)</m:t>
                              </m:r>
                            </m:e>
                            <m:sup>
                              <m:r>
                                <a:rPr lang="es-MX" sz="4000" b="0" i="1" smtClean="0">
                                  <a:latin typeface="Cambria Math" panose="02040503050406030204" pitchFamily="18" charset="0"/>
                                </a:rPr>
                                <m:t>12</m:t>
                              </m:r>
                            </m:sup>
                          </m:sSup>
                        </m:num>
                        <m:den>
                          <m:r>
                            <a:rPr lang="es-MX" sz="4000" b="0" i="1" smtClean="0">
                              <a:latin typeface="Cambria Math" panose="02040503050406030204" pitchFamily="18" charset="0"/>
                            </a:rPr>
                            <m:t>12!</m:t>
                          </m:r>
                        </m:den>
                      </m:f>
                      <m:r>
                        <a:rPr lang="es-MX" sz="4000" b="0" i="1" smtClean="0">
                          <a:latin typeface="Cambria Math" panose="02040503050406030204" pitchFamily="18" charset="0"/>
                        </a:rPr>
                        <m:t>=0.1144</m:t>
                      </m:r>
                    </m:oMath>
                  </m:oMathPara>
                </a14:m>
                <a:endParaRPr lang="es-MX"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638300" y="2971800"/>
                <a:ext cx="7900368" cy="1231234"/>
              </a:xfrm>
              <a:prstGeom prst="rect">
                <a:avLst/>
              </a:prstGeo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553871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smtClean="0"/>
              <a:t>4. DISTRIBUCIÓN DE POISSON</a:t>
            </a:r>
            <a:br>
              <a:rPr lang="es-MX" u="sng" dirty="0" smtClean="0"/>
            </a:br>
            <a:r>
              <a:rPr lang="es-MX" dirty="0" smtClean="0"/>
              <a:t>	</a:t>
            </a:r>
            <a:r>
              <a:rPr lang="es-MX" sz="4400" dirty="0" smtClean="0"/>
              <a:t>DISTRIBUCIONES DISCRETAS</a:t>
            </a:r>
            <a:endParaRPr lang="es-MX" sz="4400" dirty="0"/>
          </a:p>
        </p:txBody>
      </p:sp>
      <p:sp>
        <p:nvSpPr>
          <p:cNvPr id="3" name="Marcador de contenido 2"/>
          <p:cNvSpPr>
            <a:spLocks noGrp="1"/>
          </p:cNvSpPr>
          <p:nvPr>
            <p:ph idx="1"/>
          </p:nvPr>
        </p:nvSpPr>
        <p:spPr>
          <a:xfrm>
            <a:off x="1024128" y="2285999"/>
            <a:ext cx="9720073" cy="3720354"/>
          </a:xfrm>
        </p:spPr>
        <p:txBody>
          <a:bodyPr>
            <a:noAutofit/>
          </a:bodyPr>
          <a:lstStyle/>
          <a:p>
            <a:pPr marL="0" indent="0" algn="just">
              <a:buNone/>
            </a:pPr>
            <a:r>
              <a:rPr lang="es-MX" sz="3200" b="1" dirty="0" smtClean="0"/>
              <a:t>Ejemplo2:</a:t>
            </a:r>
            <a:r>
              <a:rPr lang="es-MX" sz="3200" dirty="0" smtClean="0"/>
              <a:t> En una tienda los clientes llegan al mostrador conforme una distribución de </a:t>
            </a:r>
            <a:r>
              <a:rPr lang="es-MX" sz="3200" dirty="0" err="1" smtClean="0"/>
              <a:t>poisson</a:t>
            </a:r>
            <a:r>
              <a:rPr lang="es-MX" sz="3200" dirty="0" smtClean="0"/>
              <a:t> con un promedio de 10 por hora. En una hora dada, ¿Cuál es la probabilidad de que lleguen al menos 5 clientes?</a:t>
            </a:r>
            <a:endParaRPr lang="es-MX" sz="3200" dirty="0"/>
          </a:p>
          <a:p>
            <a:pPr marL="0" indent="0" algn="just">
              <a:buNone/>
            </a:pPr>
            <a:endParaRPr lang="es-MX" sz="3200" dirty="0" smtClean="0"/>
          </a:p>
        </p:txBody>
      </p:sp>
    </p:spTree>
    <p:extLst>
      <p:ext uri="{BB962C8B-B14F-4D97-AF65-F5344CB8AC3E}">
        <p14:creationId xmlns:p14="http://schemas.microsoft.com/office/powerpoint/2010/main" val="3466003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DEFINICIÓN DE DISTRIBUCIÓN DE PROBABILIDAD</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92500" lnSpcReduction="20000"/>
              </a:bodyPr>
              <a:lstStyle/>
              <a:p>
                <a:pPr algn="just"/>
                <a:r>
                  <a:rPr lang="es-MX" sz="3600" dirty="0" smtClean="0"/>
                  <a:t>Las distribuciones de probabilidad siempre es la suma de todas las funciones posibles, por tanto </a:t>
                </a:r>
                <a:r>
                  <a:rPr lang="es-MX" sz="3600" dirty="0"/>
                  <a:t>su sumatoria siempre tiene que ser igual al espacio </a:t>
                </a:r>
                <a:r>
                  <a:rPr lang="es-MX" sz="3600" dirty="0" err="1"/>
                  <a:t>muestral</a:t>
                </a:r>
                <a:r>
                  <a:rPr lang="es-MX" sz="3600" dirty="0"/>
                  <a:t>; esto es</a:t>
                </a:r>
                <a:r>
                  <a:rPr lang="es-MX" sz="3600" dirty="0" smtClean="0"/>
                  <a:t>:</a:t>
                </a:r>
              </a:p>
              <a:p>
                <a:pPr algn="just"/>
                <a14:m>
                  <m:oMath xmlns:m="http://schemas.openxmlformats.org/officeDocument/2006/math">
                    <m:r>
                      <a:rPr lang="es-MX" sz="3600" b="0" i="1" smtClean="0">
                        <a:latin typeface="Cambria Math" panose="02040503050406030204" pitchFamily="18" charset="0"/>
                      </a:rPr>
                      <m:t>𝑓</m:t>
                    </m:r>
                    <m:d>
                      <m:dPr>
                        <m:ctrlPr>
                          <a:rPr lang="es-MX" sz="3600" b="0" i="1" smtClean="0">
                            <a:latin typeface="Cambria Math" panose="02040503050406030204" pitchFamily="18" charset="0"/>
                          </a:rPr>
                        </m:ctrlPr>
                      </m:dPr>
                      <m:e>
                        <m:r>
                          <a:rPr lang="es-MX" sz="3600" b="0" i="1" smtClean="0">
                            <a:latin typeface="Cambria Math" panose="02040503050406030204" pitchFamily="18" charset="0"/>
                          </a:rPr>
                          <m:t>𝑥</m:t>
                        </m:r>
                      </m:e>
                    </m:d>
                    <m:r>
                      <a:rPr lang="es-MX" sz="3600" b="0" i="1" smtClean="0">
                        <a:latin typeface="Cambria Math" panose="02040503050406030204" pitchFamily="18" charset="0"/>
                      </a:rPr>
                      <m:t>=1   </m:t>
                    </m:r>
                  </m:oMath>
                </a14:m>
                <a:endParaRPr lang="es-MX" sz="3600" b="0" dirty="0" smtClean="0"/>
              </a:p>
              <a:p>
                <a:pPr algn="just"/>
                <a14:m>
                  <m:oMath xmlns:m="http://schemas.openxmlformats.org/officeDocument/2006/math">
                    <m:r>
                      <a:rPr lang="es-MX" sz="3600" b="0" i="1" smtClean="0">
                        <a:latin typeface="Cambria Math" panose="02040503050406030204" pitchFamily="18" charset="0"/>
                      </a:rPr>
                      <m:t>𝑓</m:t>
                    </m:r>
                    <m:d>
                      <m:dPr>
                        <m:ctrlPr>
                          <a:rPr lang="es-MX" sz="3600" b="0" i="1" smtClean="0">
                            <a:latin typeface="Cambria Math" panose="02040503050406030204" pitchFamily="18" charset="0"/>
                          </a:rPr>
                        </m:ctrlPr>
                      </m:dPr>
                      <m:e>
                        <m:r>
                          <a:rPr lang="es-MX" sz="3600" b="0" i="1" smtClean="0">
                            <a:latin typeface="Cambria Math" panose="02040503050406030204" pitchFamily="18" charset="0"/>
                          </a:rPr>
                          <m:t>𝑥</m:t>
                        </m:r>
                      </m:e>
                    </m:d>
                    <m:r>
                      <a:rPr lang="es-MX" sz="3600" b="0" i="1" smtClean="0">
                        <a:latin typeface="Cambria Math" panose="02040503050406030204" pitchFamily="18" charset="0"/>
                      </a:rPr>
                      <m:t>=100%</m:t>
                    </m:r>
                  </m:oMath>
                </a14:m>
                <a:endParaRPr lang="es-MX" sz="3600" b="0" dirty="0" smtClean="0"/>
              </a:p>
              <a:p>
                <a:pPr algn="just"/>
                <a:endParaRPr lang="es-MX" sz="3600" dirty="0" smtClean="0"/>
              </a:p>
              <a:p>
                <a:pPr algn="just"/>
                <a:r>
                  <a:rPr lang="es-MX" sz="3600" dirty="0"/>
                  <a:t>(Distribuciones de Probabilidad, Maestría en Administración, UNAM)</a:t>
                </a:r>
              </a:p>
              <a:p>
                <a:pPr algn="just"/>
                <a:endParaRPr lang="es-MX" sz="36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91" t="-5455" r="-2069" b="-606"/>
                </a:stretch>
              </a:blipFill>
            </p:spPr>
            <p:txBody>
              <a:bodyPr/>
              <a:lstStyle/>
              <a:p>
                <a:r>
                  <a:rPr lang="es-MX">
                    <a:noFill/>
                  </a:rPr>
                  <a:t> </a:t>
                </a:r>
              </a:p>
            </p:txBody>
          </p:sp>
        </mc:Fallback>
      </mc:AlternateContent>
    </p:spTree>
    <p:extLst>
      <p:ext uri="{BB962C8B-B14F-4D97-AF65-F5344CB8AC3E}">
        <p14:creationId xmlns:p14="http://schemas.microsoft.com/office/powerpoint/2010/main" val="303785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DEFINICIÓN DE DISTRIBUCIÓN DE PROBABILIDAD</a:t>
            </a:r>
            <a:endParaRPr lang="es-MX" dirty="0"/>
          </a:p>
        </p:txBody>
      </p:sp>
      <p:sp>
        <p:nvSpPr>
          <p:cNvPr id="3" name="Marcador de contenido 2"/>
          <p:cNvSpPr>
            <a:spLocks noGrp="1"/>
          </p:cNvSpPr>
          <p:nvPr>
            <p:ph idx="1"/>
          </p:nvPr>
        </p:nvSpPr>
        <p:spPr/>
        <p:txBody>
          <a:bodyPr>
            <a:normAutofit/>
          </a:bodyPr>
          <a:lstStyle/>
          <a:p>
            <a:pPr algn="just"/>
            <a:r>
              <a:rPr lang="es-MX" sz="3600" dirty="0"/>
              <a:t>Para saber cual es la f(x) que corresponde se deberá estudiar los tipos de distribuciones </a:t>
            </a:r>
            <a:r>
              <a:rPr lang="es-MX" sz="3600" dirty="0" smtClean="0"/>
              <a:t>de probabilidad </a:t>
            </a:r>
            <a:r>
              <a:rPr lang="es-MX" sz="3600" dirty="0"/>
              <a:t>que podemos tener. Para esto, lo importante es definir el tipo de </a:t>
            </a:r>
            <a:r>
              <a:rPr lang="es-MX" sz="3600" dirty="0" smtClean="0"/>
              <a:t>variable que </a:t>
            </a:r>
            <a:r>
              <a:rPr lang="es-MX" sz="3600" dirty="0"/>
              <a:t>tenemos bajo estudio, y de aquí surge la clasificación de las distribuciones</a:t>
            </a:r>
            <a:r>
              <a:rPr lang="es-MX" sz="3600" dirty="0" smtClean="0"/>
              <a:t>. </a:t>
            </a:r>
            <a:r>
              <a:rPr lang="es-MX" sz="3600" dirty="0"/>
              <a:t>(Distribuciones de Probabilidad, Maestría en Administración, UNAM)</a:t>
            </a:r>
          </a:p>
          <a:p>
            <a:pPr algn="just"/>
            <a:endParaRPr lang="es-MX" sz="3600" dirty="0"/>
          </a:p>
        </p:txBody>
      </p:sp>
    </p:spTree>
    <p:extLst>
      <p:ext uri="{BB962C8B-B14F-4D97-AF65-F5344CB8AC3E}">
        <p14:creationId xmlns:p14="http://schemas.microsoft.com/office/powerpoint/2010/main" val="4230869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CLASIFICACIÓN DE LAS DISTRIBUCIONES DE PROBABILIDAD</a:t>
            </a:r>
            <a:endParaRPr lang="es-MX" dirty="0"/>
          </a:p>
        </p:txBody>
      </p:sp>
      <p:sp>
        <p:nvSpPr>
          <p:cNvPr id="3" name="Marcador de contenido 2"/>
          <p:cNvSpPr>
            <a:spLocks noGrp="1"/>
          </p:cNvSpPr>
          <p:nvPr>
            <p:ph idx="1"/>
          </p:nvPr>
        </p:nvSpPr>
        <p:spPr/>
        <p:txBody>
          <a:bodyPr>
            <a:normAutofit/>
          </a:bodyPr>
          <a:lstStyle/>
          <a:p>
            <a:r>
              <a:rPr lang="es-MX" sz="3600" dirty="0" smtClean="0"/>
              <a:t>Se clasifican en DISCRETAS y CONTINUAS.</a:t>
            </a:r>
          </a:p>
          <a:p>
            <a:endParaRPr lang="es-MX" sz="3600" dirty="0" smtClean="0"/>
          </a:p>
          <a:p>
            <a:endParaRPr lang="es-MX" sz="3600" dirty="0"/>
          </a:p>
          <a:p>
            <a:endParaRPr lang="es-MX" sz="3600" dirty="0" smtClean="0"/>
          </a:p>
          <a:p>
            <a:r>
              <a:rPr lang="es-MX" sz="3600" dirty="0" smtClean="0"/>
              <a:t>(</a:t>
            </a:r>
            <a:r>
              <a:rPr lang="es-MX" sz="3600" dirty="0"/>
              <a:t>Distribuciones de Probabilidad, Maestría en Administración, UNAM</a:t>
            </a:r>
            <a:r>
              <a:rPr lang="es-MX" sz="3600" dirty="0" smtClean="0"/>
              <a:t>)</a:t>
            </a:r>
            <a:endParaRPr lang="es-MX" sz="3600" dirty="0"/>
          </a:p>
        </p:txBody>
      </p:sp>
    </p:spTree>
    <p:extLst>
      <p:ext uri="{BB962C8B-B14F-4D97-AF65-F5344CB8AC3E}">
        <p14:creationId xmlns:p14="http://schemas.microsoft.com/office/powerpoint/2010/main" val="298405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DEFINICIÓN DE DISTRIBUCIONES DISCRETAS</a:t>
            </a:r>
            <a:endParaRPr lang="es-MX" dirty="0"/>
          </a:p>
        </p:txBody>
      </p:sp>
      <p:sp>
        <p:nvSpPr>
          <p:cNvPr id="3" name="Marcador de contenido 2"/>
          <p:cNvSpPr>
            <a:spLocks noGrp="1"/>
          </p:cNvSpPr>
          <p:nvPr>
            <p:ph idx="1"/>
          </p:nvPr>
        </p:nvSpPr>
        <p:spPr/>
        <p:txBody>
          <a:bodyPr>
            <a:normAutofit/>
          </a:bodyPr>
          <a:lstStyle/>
          <a:p>
            <a:pPr algn="just"/>
            <a:r>
              <a:rPr lang="es-MX" sz="3600" dirty="0" smtClean="0"/>
              <a:t>Se presentan cuando nuestra variable de estudio es discreta; esto es, solo puede asumir valores enteros, sin decimales. </a:t>
            </a:r>
            <a:r>
              <a:rPr lang="es-MX" sz="3600" dirty="0"/>
              <a:t>(Distribuciones de Probabilidad, Maestría en Administración, UNAM)</a:t>
            </a:r>
          </a:p>
          <a:p>
            <a:pPr algn="just"/>
            <a:endParaRPr lang="es-MX" sz="3600" dirty="0" smtClean="0"/>
          </a:p>
        </p:txBody>
      </p:sp>
    </p:spTree>
    <p:extLst>
      <p:ext uri="{BB962C8B-B14F-4D97-AF65-F5344CB8AC3E}">
        <p14:creationId xmlns:p14="http://schemas.microsoft.com/office/powerpoint/2010/main" val="24244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DEFINICIÓN DE DISTRIBUCIONES CONTÍNUAS</a:t>
            </a:r>
            <a:endParaRPr lang="es-MX" dirty="0"/>
          </a:p>
        </p:txBody>
      </p:sp>
      <p:sp>
        <p:nvSpPr>
          <p:cNvPr id="3" name="Marcador de contenido 2"/>
          <p:cNvSpPr>
            <a:spLocks noGrp="1"/>
          </p:cNvSpPr>
          <p:nvPr>
            <p:ph idx="1"/>
          </p:nvPr>
        </p:nvSpPr>
        <p:spPr/>
        <p:txBody>
          <a:bodyPr>
            <a:normAutofit/>
          </a:bodyPr>
          <a:lstStyle/>
          <a:p>
            <a:pPr algn="just"/>
            <a:r>
              <a:rPr lang="es-MX" sz="3600" dirty="0" smtClean="0"/>
              <a:t>Se presentan cuando nuestra variable de estudio es </a:t>
            </a:r>
            <a:r>
              <a:rPr lang="es-MX" sz="3600" dirty="0" err="1" smtClean="0"/>
              <a:t>contínua</a:t>
            </a:r>
            <a:r>
              <a:rPr lang="es-MX" sz="3600" dirty="0" smtClean="0"/>
              <a:t>; esto es, solo puede asumir valores dentro de un intervalo de valores. </a:t>
            </a:r>
            <a:r>
              <a:rPr lang="es-MX" sz="3600" dirty="0"/>
              <a:t>(Distribuciones de Probabilidad, Maestría en Administración, UNAM)</a:t>
            </a:r>
          </a:p>
          <a:p>
            <a:pPr algn="just"/>
            <a:endParaRPr lang="es-MX" sz="3600" dirty="0" smtClean="0"/>
          </a:p>
        </p:txBody>
      </p:sp>
    </p:spTree>
    <p:extLst>
      <p:ext uri="{BB962C8B-B14F-4D97-AF65-F5344CB8AC3E}">
        <p14:creationId xmlns:p14="http://schemas.microsoft.com/office/powerpoint/2010/main" val="385606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DISTRIBUCIONES DISCRETAS</a:t>
            </a:r>
            <a:endParaRPr lang="es-MX" dirty="0"/>
          </a:p>
        </p:txBody>
      </p:sp>
      <p:sp>
        <p:nvSpPr>
          <p:cNvPr id="3" name="Marcador de contenido 2"/>
          <p:cNvSpPr>
            <a:spLocks noGrp="1"/>
          </p:cNvSpPr>
          <p:nvPr>
            <p:ph idx="1"/>
          </p:nvPr>
        </p:nvSpPr>
        <p:spPr/>
        <p:txBody>
          <a:bodyPr>
            <a:normAutofit/>
          </a:bodyPr>
          <a:lstStyle/>
          <a:p>
            <a:r>
              <a:rPr lang="es-MX" dirty="0" smtClean="0"/>
              <a:t>Algunas distribuciones más usuales son:</a:t>
            </a:r>
          </a:p>
          <a:p>
            <a:r>
              <a:rPr lang="es-MX" dirty="0" smtClean="0"/>
              <a:t>1. DISTRIBUCIÓN DE BERNOULLI</a:t>
            </a:r>
          </a:p>
          <a:p>
            <a:r>
              <a:rPr lang="es-MX" dirty="0" smtClean="0"/>
              <a:t>2. DISTRIBUCIÓN BINOMIAL</a:t>
            </a:r>
          </a:p>
          <a:p>
            <a:r>
              <a:rPr lang="es-MX" dirty="0" smtClean="0"/>
              <a:t>3. DISTRIBUCIÓN GEOMÉTRICA</a:t>
            </a:r>
          </a:p>
          <a:p>
            <a:r>
              <a:rPr lang="es-MX" dirty="0" smtClean="0"/>
              <a:t>4. DISTRIBUCIÓN DE POISSON</a:t>
            </a:r>
          </a:p>
          <a:p>
            <a:endParaRPr lang="es-MX" dirty="0"/>
          </a:p>
          <a:p>
            <a:endParaRPr lang="es-MX" dirty="0" smtClean="0"/>
          </a:p>
          <a:p>
            <a:pPr marL="0" indent="0">
              <a:buNone/>
            </a:pPr>
            <a:r>
              <a:rPr lang="es-MX" dirty="0" smtClean="0"/>
              <a:t>(DISTRIBUCIONES DE PROBABILIDAD MÁS USUALES, CURSO 2007-08)</a:t>
            </a:r>
            <a:endParaRPr lang="es-MX" dirty="0"/>
          </a:p>
        </p:txBody>
      </p:sp>
    </p:spTree>
    <p:extLst>
      <p:ext uri="{BB962C8B-B14F-4D97-AF65-F5344CB8AC3E}">
        <p14:creationId xmlns:p14="http://schemas.microsoft.com/office/powerpoint/2010/main" val="41283333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2269</TotalTime>
  <Words>1617</Words>
  <Application>Microsoft Office PowerPoint</Application>
  <PresentationFormat>Panorámica</PresentationFormat>
  <Paragraphs>152</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Cambria Math</vt:lpstr>
      <vt:lpstr>Tw Cen MT</vt:lpstr>
      <vt:lpstr>Tw Cen MT Condensed</vt:lpstr>
      <vt:lpstr>Wingdings 3</vt:lpstr>
      <vt:lpstr>Integral</vt:lpstr>
      <vt:lpstr>DISTRIBUCIONES DE PROBABILIDAD</vt:lpstr>
      <vt:lpstr>DEFINICIÓN DE DISTRIBUCIÓN DE PROBABILIDAD</vt:lpstr>
      <vt:lpstr>DEFINICIÓN DE DISTRIBUCIÓN DE PROBABILIDAD</vt:lpstr>
      <vt:lpstr>DEFINICIÓN DE DISTRIBUCIÓN DE PROBABILIDAD</vt:lpstr>
      <vt:lpstr>DEFINICIÓN DE DISTRIBUCIÓN DE PROBABILIDAD</vt:lpstr>
      <vt:lpstr>CLASIFICACIÓN DE LAS DISTRIBUCIONES DE PROBABILIDAD</vt:lpstr>
      <vt:lpstr>DEFINICIÓN DE DISTRIBUCIONES DISCRETAS</vt:lpstr>
      <vt:lpstr>DEFINICIÓN DE DISTRIBUCIONES CONTÍNUAS</vt:lpstr>
      <vt:lpstr>TIPOS DE DISTRIBUCIONES DISCRETAS</vt:lpstr>
      <vt:lpstr>TIPOS DE DISTRIBUCIONES CONTÍNUAS</vt:lpstr>
      <vt:lpstr>1. DISTRIBUCIÓN DE BERNOULLI  DISTRIBUCIONES DISCRETAS</vt:lpstr>
      <vt:lpstr>1. DISTRIBUCIÓN DE BERNOULLI  DISTRIBUCIONES DISCRETAS</vt:lpstr>
      <vt:lpstr>1. DISTRIBUCIÓN DE BERNOULLI  DISTRIBUCIONES DISCRETAS</vt:lpstr>
      <vt:lpstr>2. DISTRIBUCIÓN BINOMIAL  DISTRIBUCIONES DISCRETAS</vt:lpstr>
      <vt:lpstr>2. DISTRIBUCIÓN BINOMIAL  DISTRIBUCIONES DISCRETAS</vt:lpstr>
      <vt:lpstr>2. DISTRIBUCIÓN BINOMIAL  DISTRIBUCIONES DISCRETAS</vt:lpstr>
      <vt:lpstr>2. DISTRIBUCIÓN BINOMIAL  DISTRIBUCIONES DISCRETAS</vt:lpstr>
      <vt:lpstr>2. DISTRIBUCIÓN BINOMIAL  DISTRIBUCIONES DISCRETAS</vt:lpstr>
      <vt:lpstr>2. DISTRIBUCIÓN BINOMIAL  DISTRIBUCIONES DISCRETAS</vt:lpstr>
      <vt:lpstr>2. DISTRIBUCIÓN BINOMIAL  DISTRIBUCIONES DISCRETAS</vt:lpstr>
      <vt:lpstr>2. DISTRIBUCIÓN BINOMIAL  DISTRIBUCIONES DISCRETAS</vt:lpstr>
      <vt:lpstr>2. DISTRIBUCIÓN BINOMIAL  DISTRIBUCIONES DISCRETAS</vt:lpstr>
      <vt:lpstr>3. DISTRIBUCIÓN GEOMÉTRICA  DISTRIBUCIONES DISCRETAS</vt:lpstr>
      <vt:lpstr>3. DISTRIBUCIÓN GEOMÉTRICA  DISTRIBUCIONES DISCRETAS</vt:lpstr>
      <vt:lpstr>3. DISTRIBUCIÓN GEOMÉTRICA  DISTRIBUCIONES DISCRETAS</vt:lpstr>
      <vt:lpstr>3. DISTRIBUCIÓN GEOMÉTRICA  DISTRIBUCIONES DISCRETAS</vt:lpstr>
      <vt:lpstr>3. DISTRIBUCIÓN GEOMÉTRICA  DISTRIBUCIONES DISCRETAS</vt:lpstr>
      <vt:lpstr>3. DISTRIBUCIÓN GEOMÉTRICA  DISTRIBUCIONES DISCRETAS</vt:lpstr>
      <vt:lpstr>3. DISTRIBUCIÓN GEOMÉTRICA  DISTRIBUCIONES DISCRETAS</vt:lpstr>
      <vt:lpstr>3. DISTRIBUCIÓN GEOMÉTRICA  DISTRIBUCIONES DISCRETAS</vt:lpstr>
      <vt:lpstr>4. DISTRIBUCIÓN DE POISSON  DISTRIBUCIONES DISCRETAS</vt:lpstr>
      <vt:lpstr>4. DISTRIBUCIÓN DE POISSON  DISTRIBUCIONES DISCRETAS</vt:lpstr>
      <vt:lpstr>4. DISTRIBUCIÓN DE POISSON  DISTRIBUCIONES DISCRETAS</vt:lpstr>
      <vt:lpstr>4. DISTRIBUCIÓN DE POISSON  DISTRIBUCIONES DISCRETAS</vt:lpstr>
      <vt:lpstr>4. DISTRIBUCIÓN DE POISSON  DISTRIBUCIONES DISCRETAS</vt:lpstr>
      <vt:lpstr>4. DISTRIBUCIÓN DE POISSON  DISTRIBUCIONES DISCRETAS</vt:lpstr>
      <vt:lpstr>4. DISTRIBUCIÓN DE POISSON  DISTRIBUCIONES DISCRETAS</vt:lpstr>
      <vt:lpstr>4. DISTRIBUCIÓN DE POISSON  DISTRIBUCIONES DISCRETAS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DISTRIBUCIONES DE PROBABILIDAD</dc:title>
  <dc:creator>delltolin</dc:creator>
  <cp:lastModifiedBy>ivanivenian sama</cp:lastModifiedBy>
  <cp:revision>102</cp:revision>
  <dcterms:created xsi:type="dcterms:W3CDTF">2017-11-07T15:06:07Z</dcterms:created>
  <dcterms:modified xsi:type="dcterms:W3CDTF">2018-12-05T23:48:22Z</dcterms:modified>
</cp:coreProperties>
</file>